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6"/>
  </p:notesMasterIdLst>
  <p:sldIdLst>
    <p:sldId id="258" r:id="rId2"/>
    <p:sldId id="548" r:id="rId3"/>
    <p:sldId id="713" r:id="rId4"/>
    <p:sldId id="490" r:id="rId5"/>
    <p:sldId id="549" r:id="rId6"/>
    <p:sldId id="715" r:id="rId7"/>
    <p:sldId id="550" r:id="rId8"/>
    <p:sldId id="551" r:id="rId9"/>
    <p:sldId id="552" r:id="rId10"/>
    <p:sldId id="553" r:id="rId11"/>
    <p:sldId id="554" r:id="rId12"/>
    <p:sldId id="555" r:id="rId13"/>
    <p:sldId id="562" r:id="rId14"/>
    <p:sldId id="714" r:id="rId15"/>
    <p:sldId id="561" r:id="rId16"/>
    <p:sldId id="563" r:id="rId17"/>
    <p:sldId id="589" r:id="rId18"/>
    <p:sldId id="590" r:id="rId19"/>
    <p:sldId id="600" r:id="rId20"/>
    <p:sldId id="609" r:id="rId21"/>
    <p:sldId id="611" r:id="rId22"/>
    <p:sldId id="612" r:id="rId23"/>
    <p:sldId id="641" r:id="rId24"/>
    <p:sldId id="610" r:id="rId25"/>
    <p:sldId id="716" r:id="rId26"/>
    <p:sldId id="613" r:id="rId27"/>
    <p:sldId id="614" r:id="rId28"/>
    <p:sldId id="615" r:id="rId29"/>
    <p:sldId id="617" r:id="rId30"/>
    <p:sldId id="618" r:id="rId31"/>
    <p:sldId id="619" r:id="rId32"/>
    <p:sldId id="616" r:id="rId33"/>
    <p:sldId id="620" r:id="rId34"/>
    <p:sldId id="621" r:id="rId35"/>
    <p:sldId id="622" r:id="rId36"/>
    <p:sldId id="623" r:id="rId37"/>
    <p:sldId id="624" r:id="rId38"/>
    <p:sldId id="625" r:id="rId39"/>
    <p:sldId id="626" r:id="rId40"/>
    <p:sldId id="627" r:id="rId41"/>
    <p:sldId id="628" r:id="rId42"/>
    <p:sldId id="629" r:id="rId43"/>
    <p:sldId id="630" r:id="rId44"/>
    <p:sldId id="631" r:id="rId45"/>
    <p:sldId id="632" r:id="rId46"/>
    <p:sldId id="633" r:id="rId47"/>
    <p:sldId id="634" r:id="rId48"/>
    <p:sldId id="635" r:id="rId49"/>
    <p:sldId id="636" r:id="rId50"/>
    <p:sldId id="637" r:id="rId51"/>
    <p:sldId id="638" r:id="rId52"/>
    <p:sldId id="642" r:id="rId53"/>
    <p:sldId id="599" r:id="rId54"/>
    <p:sldId id="651" r:id="rId55"/>
    <p:sldId id="602" r:id="rId56"/>
    <p:sldId id="652" r:id="rId57"/>
    <p:sldId id="653" r:id="rId58"/>
    <p:sldId id="654" r:id="rId59"/>
    <p:sldId id="655" r:id="rId60"/>
    <p:sldId id="656" r:id="rId61"/>
    <p:sldId id="657" r:id="rId62"/>
    <p:sldId id="658" r:id="rId63"/>
    <p:sldId id="659" r:id="rId64"/>
    <p:sldId id="660" r:id="rId65"/>
    <p:sldId id="661" r:id="rId66"/>
    <p:sldId id="662" r:id="rId67"/>
    <p:sldId id="663" r:id="rId68"/>
    <p:sldId id="664" r:id="rId69"/>
    <p:sldId id="665" r:id="rId70"/>
    <p:sldId id="666" r:id="rId71"/>
    <p:sldId id="667" r:id="rId72"/>
    <p:sldId id="668" r:id="rId73"/>
    <p:sldId id="669" r:id="rId74"/>
    <p:sldId id="670" r:id="rId75"/>
    <p:sldId id="671" r:id="rId76"/>
    <p:sldId id="672" r:id="rId77"/>
    <p:sldId id="673" r:id="rId78"/>
    <p:sldId id="674" r:id="rId79"/>
    <p:sldId id="675" r:id="rId80"/>
    <p:sldId id="676" r:id="rId81"/>
    <p:sldId id="677" r:id="rId82"/>
    <p:sldId id="678" r:id="rId83"/>
    <p:sldId id="679" r:id="rId84"/>
    <p:sldId id="680" r:id="rId85"/>
    <p:sldId id="681" r:id="rId86"/>
    <p:sldId id="682" r:id="rId87"/>
    <p:sldId id="683" r:id="rId88"/>
    <p:sldId id="684" r:id="rId89"/>
    <p:sldId id="685" r:id="rId90"/>
    <p:sldId id="688" r:id="rId91"/>
    <p:sldId id="689" r:id="rId92"/>
    <p:sldId id="690" r:id="rId93"/>
    <p:sldId id="691" r:id="rId94"/>
    <p:sldId id="692" r:id="rId95"/>
    <p:sldId id="693" r:id="rId96"/>
    <p:sldId id="686" r:id="rId97"/>
    <p:sldId id="687" r:id="rId98"/>
    <p:sldId id="694" r:id="rId99"/>
    <p:sldId id="643" r:id="rId100"/>
    <p:sldId id="592" r:id="rId101"/>
    <p:sldId id="603" r:id="rId102"/>
    <p:sldId id="644" r:id="rId103"/>
    <p:sldId id="593" r:id="rId104"/>
    <p:sldId id="604" r:id="rId105"/>
    <p:sldId id="695" r:id="rId106"/>
    <p:sldId id="645" r:id="rId107"/>
    <p:sldId id="594" r:id="rId108"/>
    <p:sldId id="605" r:id="rId109"/>
    <p:sldId id="595" r:id="rId110"/>
    <p:sldId id="606" r:id="rId111"/>
    <p:sldId id="696" r:id="rId112"/>
    <p:sldId id="647" r:id="rId113"/>
    <p:sldId id="596" r:id="rId114"/>
    <p:sldId id="607" r:id="rId115"/>
    <p:sldId id="697" r:id="rId116"/>
    <p:sldId id="698" r:id="rId117"/>
    <p:sldId id="699" r:id="rId118"/>
    <p:sldId id="700" r:id="rId119"/>
    <p:sldId id="701" r:id="rId120"/>
    <p:sldId id="702" r:id="rId121"/>
    <p:sldId id="703" r:id="rId122"/>
    <p:sldId id="704" r:id="rId123"/>
    <p:sldId id="705" r:id="rId124"/>
    <p:sldId id="706" r:id="rId125"/>
    <p:sldId id="707" r:id="rId126"/>
    <p:sldId id="708" r:id="rId127"/>
    <p:sldId id="709" r:id="rId128"/>
    <p:sldId id="710" r:id="rId129"/>
    <p:sldId id="648" r:id="rId130"/>
    <p:sldId id="597" r:id="rId131"/>
    <p:sldId id="608" r:id="rId132"/>
    <p:sldId id="711" r:id="rId133"/>
    <p:sldId id="649" r:id="rId134"/>
    <p:sldId id="598" r:id="rId135"/>
    <p:sldId id="565" r:id="rId136"/>
    <p:sldId id="566" r:id="rId137"/>
    <p:sldId id="567" r:id="rId138"/>
    <p:sldId id="568" r:id="rId139"/>
    <p:sldId id="588" r:id="rId140"/>
    <p:sldId id="559" r:id="rId141"/>
    <p:sldId id="557" r:id="rId142"/>
    <p:sldId id="556" r:id="rId143"/>
    <p:sldId id="712" r:id="rId144"/>
    <p:sldId id="257" r:id="rId14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26" autoAdjust="0"/>
    <p:restoredTop sz="94660"/>
  </p:normalViewPr>
  <p:slideViewPr>
    <p:cSldViewPr>
      <p:cViewPr varScale="1">
        <p:scale>
          <a:sx n="58" d="100"/>
          <a:sy n="58" d="100"/>
        </p:scale>
        <p:origin x="-90" y="-27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slide" Target="slides/slide128.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slide" Target="slides/slide131.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s>
</file>

<file path=ppt/media/image1.jp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jpg>
</file>

<file path=ppt/media/image13.gif>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123DD06-80E0-4FE6-81F6-66C068209E61}" type="datetimeFigureOut">
              <a:rPr lang="zh-CN" altLang="en-US" smtClean="0"/>
              <a:pPr/>
              <a:t>2013/12/5 Thursday</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79F713-E591-4BAA-98DC-A77FB579BE6A}" type="slidenum">
              <a:rPr lang="zh-CN" altLang="en-US" smtClean="0"/>
              <a:pPr/>
              <a:t>‹#›</a:t>
            </a:fld>
            <a:endParaRPr lang="zh-CN" altLang="en-US"/>
          </a:p>
        </p:txBody>
      </p:sp>
    </p:spTree>
    <p:extLst>
      <p:ext uri="{BB962C8B-B14F-4D97-AF65-F5344CB8AC3E}">
        <p14:creationId xmlns:p14="http://schemas.microsoft.com/office/powerpoint/2010/main" val="38959419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843126" y="428604"/>
            <a:ext cx="8229600" cy="857256"/>
          </a:xfrm>
        </p:spPr>
        <p:txBody>
          <a:bodyPr>
            <a:normAutofit/>
          </a:bodyPr>
          <a:lstStyle>
            <a:lvl1pPr>
              <a:defRPr sz="3600"/>
            </a:lvl1pPr>
          </a:lstStyle>
          <a:p>
            <a:r>
              <a:rPr lang="zh-CN" altLang="en-US" smtClean="0"/>
              <a:t>单击此处编辑母版标题样式</a:t>
            </a:r>
            <a:endParaRPr lang="zh-CN" altLang="en-US" dirty="0"/>
          </a:p>
        </p:txBody>
      </p:sp>
      <p:sp>
        <p:nvSpPr>
          <p:cNvPr id="3" name="内容占位符 2"/>
          <p:cNvSpPr>
            <a:spLocks noGrp="1"/>
          </p:cNvSpPr>
          <p:nvPr>
            <p:ph idx="1"/>
          </p:nvPr>
        </p:nvSpPr>
        <p:spPr/>
        <p:txBody>
          <a:bodyPr>
            <a:normAutofit/>
          </a:bodyPr>
          <a:lstStyle>
            <a:lvl1pPr>
              <a:defRPr sz="2800"/>
            </a:lvl1pPr>
            <a:lvl2pPr>
              <a:defRPr sz="2400"/>
            </a:lvl2pPr>
            <a:lvl3pPr>
              <a:defRPr sz="2000"/>
            </a:lvl3pPr>
            <a:lvl4pPr>
              <a:defRPr sz="1800"/>
            </a:lvl4pPr>
            <a:lvl5pPr>
              <a:defRPr sz="1800"/>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071538" y="274638"/>
            <a:ext cx="8229600" cy="1143000"/>
          </a:xfrm>
          <a:prstGeom prst="rect">
            <a:avLst/>
          </a:prstGeom>
        </p:spPr>
        <p:txBody>
          <a:bodyPr vert="horz" lIns="91440" tIns="45720" rIns="91440" bIns="45720" rtlCol="0" anchor="ctr">
            <a:normAutofit/>
          </a:body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36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96.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103.png"/><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image" Target="../media/image109.png"/><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113.pn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118.pn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hyperlink" Target="http://www.jd.com/writer/Carrano,F.M._1.html" TargetMode="External"/><Relationship Id="rId7" Type="http://schemas.openxmlformats.org/officeDocument/2006/relationships/image" Target="../media/image120.png"/><Relationship Id="rId2" Type="http://schemas.openxmlformats.org/officeDocument/2006/relationships/hyperlink" Target="http://www.jd.com/writer/%E5%8D%A1%E6%8B%89%E7%BD%97_1.html" TargetMode="External"/><Relationship Id="rId1" Type="http://schemas.openxmlformats.org/officeDocument/2006/relationships/slideLayout" Target="../slideLayouts/slideLayout2.xml"/><Relationship Id="rId6" Type="http://schemas.openxmlformats.org/officeDocument/2006/relationships/hyperlink" Target="http://www.jd.com/writer/%E7%A8%8B%E6%9D%B0_1.html" TargetMode="External"/><Relationship Id="rId5" Type="http://schemas.openxmlformats.org/officeDocument/2006/relationships/image" Target="../media/image119.png"/><Relationship Id="rId4" Type="http://schemas.openxmlformats.org/officeDocument/2006/relationships/hyperlink" Target="http://www.jd.com/writer/%E9%87%91%E5%90%8D_1.html" TargetMode="Externa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12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2.xml"/><Relationship Id="rId5" Type="http://schemas.openxmlformats.org/officeDocument/2006/relationships/image" Target="../media/image90.png"/><Relationship Id="rId4" Type="http://schemas.openxmlformats.org/officeDocument/2006/relationships/image" Target="../media/image8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2"/>
          <p:cNvSpPr>
            <a:spLocks noGrp="1" noChangeArrowheads="1"/>
          </p:cNvSpPr>
          <p:nvPr>
            <p:ph type="ctrTitle" idx="4294967295"/>
          </p:nvPr>
        </p:nvSpPr>
        <p:spPr>
          <a:xfrm>
            <a:off x="107504" y="2060848"/>
            <a:ext cx="8129614" cy="1851025"/>
          </a:xfrm>
        </p:spPr>
        <p:txBody>
          <a:bodyPr>
            <a:normAutofit fontScale="90000"/>
          </a:bodyPr>
          <a:lstStyle/>
          <a:p>
            <a:r>
              <a:rPr lang="zh-CN" altLang="en-US" sz="8000" b="1" dirty="0">
                <a:solidFill>
                  <a:srgbClr val="000066"/>
                </a:solidFill>
                <a:latin typeface="楷体" pitchFamily="49" charset="-122"/>
                <a:ea typeface="楷体" pitchFamily="49" charset="-122"/>
              </a:rPr>
              <a:t>数据结构</a:t>
            </a:r>
            <a:r>
              <a:rPr lang="en-US" altLang="zh-CN" sz="8000" b="1" dirty="0">
                <a:solidFill>
                  <a:srgbClr val="000066"/>
                </a:solidFill>
                <a:latin typeface="楷体" pitchFamily="49" charset="-122"/>
                <a:ea typeface="楷体" pitchFamily="49" charset="-122"/>
              </a:rPr>
              <a:t>-</a:t>
            </a:r>
            <a:r>
              <a:rPr lang="zh-CN" altLang="en-US" sz="8000" b="1" dirty="0" smtClean="0">
                <a:solidFill>
                  <a:srgbClr val="000066"/>
                </a:solidFill>
                <a:latin typeface="楷体" pitchFamily="49" charset="-122"/>
                <a:ea typeface="楷体" pitchFamily="49" charset="-122"/>
              </a:rPr>
              <a:t>排序算法</a:t>
            </a:r>
            <a:endParaRPr lang="zh-CN" altLang="zh-CN" sz="8000" b="1" dirty="0" smtClean="0">
              <a:solidFill>
                <a:srgbClr val="000066"/>
              </a:solidFill>
              <a:latin typeface="楷体" pitchFamily="49" charset="-122"/>
              <a:ea typeface="楷体" pitchFamily="49" charset="-122"/>
            </a:endParaRPr>
          </a:p>
        </p:txBody>
      </p:sp>
      <p:sp>
        <p:nvSpPr>
          <p:cNvPr id="4" name="TextBox 3"/>
          <p:cNvSpPr txBox="1"/>
          <p:nvPr/>
        </p:nvSpPr>
        <p:spPr>
          <a:xfrm>
            <a:off x="0" y="5613047"/>
            <a:ext cx="9144000" cy="1261884"/>
          </a:xfrm>
          <a:prstGeom prst="rect">
            <a:avLst/>
          </a:prstGeom>
          <a:noFill/>
        </p:spPr>
        <p:txBody>
          <a:bodyPr wrap="square" rtlCol="0">
            <a:spAutoFit/>
          </a:bodyPr>
          <a:lstStyle/>
          <a:p>
            <a:r>
              <a:rPr lang="zh-CN" altLang="en-US" sz="4000" b="1" dirty="0" smtClean="0">
                <a:solidFill>
                  <a:srgbClr val="000066"/>
                </a:solidFill>
                <a:latin typeface="楷体" pitchFamily="49" charset="-122"/>
                <a:ea typeface="楷体" pitchFamily="49" charset="-122"/>
              </a:rPr>
              <a:t>讲师：宋红康   </a:t>
            </a:r>
            <a:endParaRPr lang="en-US" altLang="zh-CN" sz="4000" b="1" dirty="0" smtClean="0">
              <a:solidFill>
                <a:srgbClr val="000066"/>
              </a:solidFill>
              <a:latin typeface="楷体" pitchFamily="49" charset="-122"/>
              <a:ea typeface="楷体" pitchFamily="49" charset="-122"/>
            </a:endParaRPr>
          </a:p>
          <a:p>
            <a:r>
              <a:rPr lang="zh-CN" altLang="en-US" sz="3600" b="1" dirty="0" smtClean="0">
                <a:solidFill>
                  <a:srgbClr val="000066"/>
                </a:solidFill>
                <a:latin typeface="楷体" pitchFamily="49" charset="-122"/>
                <a:ea typeface="楷体" pitchFamily="49" charset="-122"/>
              </a:rPr>
              <a:t>新浪微博：</a:t>
            </a:r>
            <a:r>
              <a:rPr lang="zh-CN" altLang="en-US" sz="3600" b="1" dirty="0">
                <a:solidFill>
                  <a:srgbClr val="000066"/>
                </a:solidFill>
                <a:latin typeface="楷体" pitchFamily="49" charset="-122"/>
                <a:ea typeface="楷体" pitchFamily="49" charset="-122"/>
              </a:rPr>
              <a:t>尚</a:t>
            </a:r>
            <a:r>
              <a:rPr lang="zh-CN" altLang="en-US" sz="3600" b="1" dirty="0" smtClean="0">
                <a:solidFill>
                  <a:srgbClr val="000066"/>
                </a:solidFill>
                <a:latin typeface="楷体" pitchFamily="49" charset="-122"/>
                <a:ea typeface="楷体" pitchFamily="49" charset="-122"/>
              </a:rPr>
              <a:t>硅谷</a:t>
            </a:r>
            <a:r>
              <a:rPr lang="en-US" altLang="zh-CN" sz="3600" b="1" dirty="0" smtClean="0">
                <a:solidFill>
                  <a:srgbClr val="000066"/>
                </a:solidFill>
                <a:latin typeface="楷体" pitchFamily="49" charset="-122"/>
                <a:ea typeface="楷体" pitchFamily="49" charset="-122"/>
              </a:rPr>
              <a:t>-</a:t>
            </a:r>
            <a:r>
              <a:rPr lang="zh-CN" altLang="en-US" sz="3600" b="1" dirty="0" smtClean="0">
                <a:solidFill>
                  <a:srgbClr val="000066"/>
                </a:solidFill>
                <a:latin typeface="楷体" pitchFamily="49" charset="-122"/>
                <a:ea typeface="楷体" pitchFamily="49" charset="-122"/>
              </a:rPr>
              <a:t>宋红康</a:t>
            </a:r>
            <a:endParaRPr lang="zh-CN" altLang="en-US" sz="3600" b="1" dirty="0">
              <a:solidFill>
                <a:srgbClr val="000066"/>
              </a:solidFill>
              <a:latin typeface="楷体" pitchFamily="49" charset="-122"/>
              <a:ea typeface="楷体" pitchFamily="49"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95536" y="980728"/>
            <a:ext cx="8208912" cy="4231928"/>
          </a:xfrm>
          <a:prstGeom prst="rect">
            <a:avLst/>
          </a:prstGeom>
        </p:spPr>
        <p:txBody>
          <a:bodyPr wrap="square">
            <a:spAutoFit/>
          </a:bodyPr>
          <a:lstStyle/>
          <a:p>
            <a:r>
              <a:rPr lang="zh-CN" altLang="en-US" sz="2800" b="1" dirty="0">
                <a:solidFill>
                  <a:srgbClr val="C00000"/>
                </a:solidFill>
                <a:ea typeface="宋体" panose="02010600030101010101" pitchFamily="2" charset="-122"/>
              </a:rPr>
              <a:t>队列（</a:t>
            </a:r>
            <a:r>
              <a:rPr lang="en-US" altLang="zh-CN" sz="2800" b="1" dirty="0">
                <a:solidFill>
                  <a:srgbClr val="C00000"/>
                </a:solidFill>
                <a:ea typeface="宋体" panose="02010600030101010101" pitchFamily="2" charset="-122"/>
              </a:rPr>
              <a:t>queue</a:t>
            </a:r>
            <a:r>
              <a:rPr lang="zh-CN" altLang="en-US" sz="2800" b="1" dirty="0">
                <a:solidFill>
                  <a:srgbClr val="C00000"/>
                </a:solidFill>
                <a:ea typeface="宋体" panose="02010600030101010101" pitchFamily="2" charset="-122"/>
              </a:rPr>
              <a:t>），</a:t>
            </a:r>
            <a:r>
              <a:rPr lang="zh-CN" altLang="en-US" sz="2800" b="1" dirty="0">
                <a:ea typeface="宋体" panose="02010600030101010101" pitchFamily="2" charset="-122"/>
              </a:rPr>
              <a:t>也是一种特殊的线性表，使用固定的一端（队尾</a:t>
            </a:r>
            <a:r>
              <a:rPr lang="en-US" altLang="zh-CN" sz="2800" b="1" dirty="0">
                <a:ea typeface="宋体" panose="02010600030101010101" pitchFamily="2" charset="-122"/>
              </a:rPr>
              <a:t>rear</a:t>
            </a:r>
            <a:r>
              <a:rPr lang="zh-CN" altLang="en-US" sz="2800" b="1" dirty="0">
                <a:ea typeface="宋体" panose="02010600030101010101" pitchFamily="2" charset="-122"/>
              </a:rPr>
              <a:t>）来插入数据，另一端（对头</a:t>
            </a:r>
            <a:r>
              <a:rPr lang="en-US" altLang="zh-CN" sz="2800" b="1" dirty="0">
                <a:ea typeface="宋体" panose="02010600030101010101" pitchFamily="2" charset="-122"/>
              </a:rPr>
              <a:t>front</a:t>
            </a:r>
            <a:r>
              <a:rPr lang="zh-CN" altLang="en-US" sz="2800" b="1" dirty="0">
                <a:ea typeface="宋体" panose="02010600030101010101" pitchFamily="2" charset="-122"/>
              </a:rPr>
              <a:t>）用于删除数据</a:t>
            </a:r>
            <a:r>
              <a:rPr lang="zh-CN" altLang="en-US" sz="2800" b="1" dirty="0" smtClean="0">
                <a:ea typeface="宋体" panose="02010600030101010101" pitchFamily="2" charset="-122"/>
              </a:rPr>
              <a:t>。</a:t>
            </a:r>
            <a:endParaRPr lang="en-US" altLang="zh-CN" sz="2800" b="1" dirty="0" smtClean="0">
              <a:ea typeface="宋体" panose="02010600030101010101" pitchFamily="2" charset="-122"/>
            </a:endParaRPr>
          </a:p>
          <a:p>
            <a:pPr marL="342900" indent="-342900">
              <a:lnSpc>
                <a:spcPct val="150000"/>
              </a:lnSpc>
              <a:spcBef>
                <a:spcPts val="600"/>
              </a:spcBef>
              <a:buFont typeface="Wingdings" panose="05000000000000000000" pitchFamily="2" charset="2"/>
              <a:buChar char="Ø"/>
            </a:pPr>
            <a:r>
              <a:rPr lang="zh-CN" altLang="en-US" sz="2400" dirty="0" smtClean="0">
                <a:ea typeface="宋体" panose="02010600030101010101" pitchFamily="2" charset="-122"/>
              </a:rPr>
              <a:t>先进先出。</a:t>
            </a:r>
            <a:r>
              <a:rPr lang="zh-CN" altLang="en-US" sz="2400" dirty="0">
                <a:ea typeface="宋体" panose="02010600030101010101" pitchFamily="2" charset="-122"/>
              </a:rPr>
              <a:t>就像购物一样，先进入队伍的顾客先获得服务，整个队伍按固定方向移动</a:t>
            </a:r>
            <a:r>
              <a:rPr lang="zh-CN" altLang="en-US" sz="2400" dirty="0" smtClean="0">
                <a:ea typeface="宋体" panose="02010600030101010101" pitchFamily="2" charset="-122"/>
              </a:rPr>
              <a:t>。</a:t>
            </a:r>
          </a:p>
          <a:p>
            <a:pPr marL="342900" indent="-342900">
              <a:lnSpc>
                <a:spcPct val="150000"/>
              </a:lnSpc>
              <a:buFont typeface="Wingdings" panose="05000000000000000000" pitchFamily="2" charset="2"/>
              <a:buChar char="Ø"/>
            </a:pPr>
            <a:r>
              <a:rPr lang="zh-CN" altLang="en-US" sz="2400" dirty="0" smtClean="0">
                <a:ea typeface="宋体" panose="02010600030101010101" pitchFamily="2" charset="-122"/>
              </a:rPr>
              <a:t>分为</a:t>
            </a:r>
            <a:r>
              <a:rPr lang="zh-CN" altLang="en-US" sz="2400" dirty="0">
                <a:ea typeface="宋体" panose="02010600030101010101" pitchFamily="2" charset="-122"/>
              </a:rPr>
              <a:t>顺序队列</a:t>
            </a:r>
            <a:r>
              <a:rPr lang="zh-CN" altLang="en-US" sz="2400" dirty="0" smtClean="0">
                <a:ea typeface="宋体" panose="02010600030101010101" pitchFamily="2" charset="-122"/>
              </a:rPr>
              <a:t>结构和</a:t>
            </a:r>
            <a:r>
              <a:rPr lang="zh-CN" altLang="en-US" sz="2400" dirty="0">
                <a:ea typeface="宋体" panose="02010600030101010101" pitchFamily="2" charset="-122"/>
              </a:rPr>
              <a:t>链式队列结构</a:t>
            </a:r>
          </a:p>
          <a:p>
            <a:pPr marL="342900" indent="-342900">
              <a:lnSpc>
                <a:spcPct val="150000"/>
              </a:lnSpc>
              <a:buFont typeface="Wingdings" panose="05000000000000000000" pitchFamily="2" charset="2"/>
              <a:buChar char="Ø"/>
            </a:pPr>
            <a:r>
              <a:rPr lang="zh-CN" altLang="en-US" sz="2400" dirty="0" smtClean="0">
                <a:ea typeface="宋体" panose="02010600030101010101" pitchFamily="2" charset="-122"/>
              </a:rPr>
              <a:t>从</a:t>
            </a:r>
            <a:r>
              <a:rPr lang="en-US" altLang="zh-CN" sz="2400" dirty="0">
                <a:ea typeface="宋体" panose="02010600030101010101" pitchFamily="2" charset="-122"/>
              </a:rPr>
              <a:t>JDK1.5</a:t>
            </a:r>
            <a:r>
              <a:rPr lang="zh-CN" altLang="en-US" sz="2400" dirty="0">
                <a:ea typeface="宋体" panose="02010600030101010101" pitchFamily="2" charset="-122"/>
              </a:rPr>
              <a:t>开始，</a:t>
            </a:r>
            <a:r>
              <a:rPr lang="en-US" altLang="zh-CN" sz="2400" dirty="0">
                <a:ea typeface="宋体" panose="02010600030101010101" pitchFamily="2" charset="-122"/>
              </a:rPr>
              <a:t>java</a:t>
            </a:r>
            <a:r>
              <a:rPr lang="zh-CN" altLang="en-US" sz="2400" dirty="0">
                <a:ea typeface="宋体" panose="02010600030101010101" pitchFamily="2" charset="-122"/>
              </a:rPr>
              <a:t>集合框架提供了</a:t>
            </a:r>
            <a:r>
              <a:rPr lang="en-US" altLang="zh-CN" sz="2400" dirty="0">
                <a:ea typeface="宋体" panose="02010600030101010101" pitchFamily="2" charset="-122"/>
              </a:rPr>
              <a:t>Queue</a:t>
            </a:r>
            <a:r>
              <a:rPr lang="zh-CN" altLang="en-US" sz="2400" dirty="0">
                <a:ea typeface="宋体" panose="02010600030101010101" pitchFamily="2" charset="-122"/>
              </a:rPr>
              <a:t>接口。实现该接口的类可以当成队列使用。</a:t>
            </a:r>
          </a:p>
        </p:txBody>
      </p:sp>
      <p:cxnSp>
        <p:nvCxnSpPr>
          <p:cNvPr id="3" name="直接连接符 2"/>
          <p:cNvCxnSpPr/>
          <p:nvPr/>
        </p:nvCxnSpPr>
        <p:spPr>
          <a:xfrm>
            <a:off x="6516216" y="4725144"/>
            <a:ext cx="0" cy="180020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7164288" y="4725144"/>
            <a:ext cx="0" cy="180020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6516216" y="6165304"/>
            <a:ext cx="648072"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516216" y="5805264"/>
            <a:ext cx="648072"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516216" y="5445224"/>
            <a:ext cx="648072"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516216" y="5085184"/>
            <a:ext cx="648072"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 name="曲线连接符 9"/>
          <p:cNvCxnSpPr/>
          <p:nvPr/>
        </p:nvCxnSpPr>
        <p:spPr>
          <a:xfrm>
            <a:off x="5826715" y="4293096"/>
            <a:ext cx="900100" cy="432048"/>
          </a:xfrm>
          <a:prstGeom prst="curvedConnector3">
            <a:avLst>
              <a:gd name="adj1" fmla="val 93538"/>
            </a:avLst>
          </a:prstGeom>
          <a:ln w="254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曲线连接符 12"/>
          <p:cNvCxnSpPr/>
          <p:nvPr/>
        </p:nvCxnSpPr>
        <p:spPr>
          <a:xfrm>
            <a:off x="6948264" y="6417332"/>
            <a:ext cx="1008112" cy="216024"/>
          </a:xfrm>
          <a:prstGeom prst="curvedConnector3">
            <a:avLst>
              <a:gd name="adj1" fmla="val -1831"/>
            </a:avLst>
          </a:prstGeom>
          <a:ln w="25400">
            <a:solidFill>
              <a:srgbClr val="C0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001055"/>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975561" y="620688"/>
            <a:ext cx="3528392" cy="792088"/>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常用的内部排序</a:t>
            </a:r>
          </a:p>
        </p:txBody>
      </p:sp>
      <p:sp>
        <p:nvSpPr>
          <p:cNvPr id="6" name="TextBox 5"/>
          <p:cNvSpPr txBox="1"/>
          <p:nvPr/>
        </p:nvSpPr>
        <p:spPr>
          <a:xfrm>
            <a:off x="539552" y="1556792"/>
            <a:ext cx="8400411" cy="5078313"/>
          </a:xfrm>
          <a:prstGeom prst="rect">
            <a:avLst/>
          </a:prstGeom>
          <a:noFill/>
        </p:spPr>
        <p:txBody>
          <a:bodyPr wrap="square" rtlCol="0">
            <a:spAutoFit/>
          </a:bodyPr>
          <a:lstStyle/>
          <a:p>
            <a:pPr marL="457200" indent="-457200">
              <a:lnSpc>
                <a:spcPct val="150000"/>
              </a:lnSpc>
              <a:buFont typeface="Wingdings" pitchFamily="2" charset="2"/>
              <a:buChar char="l"/>
            </a:pPr>
            <a:r>
              <a:rPr lang="zh-CN" altLang="en-US" sz="2800" b="1" dirty="0">
                <a:ea typeface="宋体" pitchFamily="2" charset="-122"/>
              </a:rPr>
              <a:t>选择排序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直接选择排序、堆</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交换排序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冒泡排序、</a:t>
            </a:r>
            <a:r>
              <a:rPr lang="zh-CN" altLang="en-US" sz="2400" b="1" dirty="0">
                <a:solidFill>
                  <a:srgbClr val="FF0000"/>
                </a:solidFill>
                <a:ea typeface="宋体" pitchFamily="2" charset="-122"/>
              </a:rPr>
              <a:t>快速</a:t>
            </a:r>
            <a:r>
              <a:rPr lang="zh-CN" altLang="en-US" sz="2400" b="1" dirty="0" smtClean="0">
                <a:solidFill>
                  <a:srgbClr val="FF0000"/>
                </a:solidFill>
                <a:ea typeface="宋体" pitchFamily="2" charset="-122"/>
              </a:rPr>
              <a:t>排序</a:t>
            </a:r>
            <a:endParaRPr lang="en-US" altLang="zh-CN" sz="2800" b="1" dirty="0" smtClean="0">
              <a:solidFill>
                <a:srgbClr val="FF0000"/>
              </a:solidFill>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插入</a:t>
            </a:r>
            <a:r>
              <a:rPr lang="zh-CN" altLang="en-US" sz="2800" b="1" dirty="0" smtClean="0">
                <a:ea typeface="宋体" pitchFamily="2" charset="-122"/>
              </a:rPr>
              <a:t>排序</a:t>
            </a:r>
            <a:endParaRPr lang="en-US" altLang="zh-CN" sz="2800" b="1" dirty="0" smtClean="0">
              <a:ea typeface="宋体" pitchFamily="2" charset="-122"/>
            </a:endParaRPr>
          </a:p>
          <a:p>
            <a:pPr marL="914400" lvl="1" indent="-457200">
              <a:buFont typeface="Wingdings" pitchFamily="2" charset="2"/>
              <a:buChar char="Ø"/>
            </a:pPr>
            <a:r>
              <a:rPr lang="zh-CN" altLang="en-US" sz="2400" dirty="0" smtClean="0">
                <a:ea typeface="宋体" pitchFamily="2" charset="-122"/>
              </a:rPr>
              <a:t>直接插入排序、</a:t>
            </a:r>
            <a:r>
              <a:rPr lang="zh-CN" altLang="zh-CN" sz="2400" dirty="0">
                <a:ea typeface="宋体" pitchFamily="2" charset="-122"/>
              </a:rPr>
              <a:t>折半插入排序</a:t>
            </a:r>
            <a:r>
              <a:rPr lang="zh-CN" altLang="zh-CN" sz="2400" dirty="0" smtClean="0">
                <a:ea typeface="宋体" pitchFamily="2" charset="-122"/>
              </a:rPr>
              <a:t>、</a:t>
            </a:r>
            <a:r>
              <a:rPr lang="en-US" altLang="zh-CN" sz="2400" dirty="0" smtClean="0">
                <a:ea typeface="宋体" pitchFamily="2" charset="-122"/>
              </a:rPr>
              <a:t>Shell</a:t>
            </a:r>
            <a:r>
              <a:rPr lang="zh-CN" altLang="zh-CN" sz="2400" dirty="0" smtClean="0">
                <a:ea typeface="宋体" pitchFamily="2" charset="-122"/>
              </a:rPr>
              <a:t>排序</a:t>
            </a:r>
            <a:endParaRPr lang="en-US" altLang="zh-CN" sz="1600"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归并排序</a:t>
            </a:r>
            <a:endParaRPr lang="en-US" altLang="zh-CN" sz="16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桶式排序</a:t>
            </a:r>
            <a:endParaRPr lang="en-US" altLang="zh-CN" sz="28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基数排序</a:t>
            </a:r>
            <a:endParaRPr lang="en-US" altLang="zh-CN" sz="2800" b="1" dirty="0" smtClean="0">
              <a:ea typeface="宋体" pitchFamily="2" charset="-122"/>
            </a:endParaRPr>
          </a:p>
        </p:txBody>
      </p:sp>
    </p:spTree>
    <p:extLst>
      <p:ext uri="{BB962C8B-B14F-4D97-AF65-F5344CB8AC3E}">
        <p14:creationId xmlns:p14="http://schemas.microsoft.com/office/powerpoint/2010/main" val="587525218"/>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875" name="Picture 3" descr="C:\Users\shkstart\Desktop\QQ截图2013112702205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6000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084168" y="6309320"/>
            <a:ext cx="2736304" cy="461665"/>
          </a:xfrm>
          <a:prstGeom prst="rect">
            <a:avLst/>
          </a:prstGeom>
          <a:noFill/>
        </p:spPr>
        <p:txBody>
          <a:bodyPr wrap="square" rtlCol="0">
            <a:spAutoFit/>
          </a:bodyPr>
          <a:lstStyle/>
          <a:p>
            <a:r>
              <a:rPr lang="en-US" altLang="zh-CN" sz="2400" b="1" dirty="0" smtClean="0"/>
              <a:t>QuickSort.java</a:t>
            </a:r>
            <a:endParaRPr lang="zh-CN" altLang="en-US" sz="2400" b="1" dirty="0"/>
          </a:p>
        </p:txBody>
      </p:sp>
    </p:spTree>
    <p:extLst>
      <p:ext uri="{BB962C8B-B14F-4D97-AF65-F5344CB8AC3E}">
        <p14:creationId xmlns:p14="http://schemas.microsoft.com/office/powerpoint/2010/main" val="2899777946"/>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2928" y="1742331"/>
            <a:ext cx="7560840" cy="3016210"/>
          </a:xfrm>
          <a:prstGeom prst="rect">
            <a:avLst/>
          </a:prstGeom>
          <a:noFill/>
        </p:spPr>
        <p:txBody>
          <a:bodyPr wrap="square" rtlCol="0">
            <a:spAutoFit/>
          </a:bodyPr>
          <a:lstStyle/>
          <a:p>
            <a:pPr>
              <a:lnSpc>
                <a:spcPct val="150000"/>
              </a:lnSpc>
            </a:pPr>
            <a:r>
              <a:rPr lang="zh-CN" altLang="en-US" sz="2400" b="1" dirty="0" smtClean="0">
                <a:ea typeface="宋体" panose="02010600030101010101" pitchFamily="2" charset="-122"/>
              </a:rPr>
              <a:t>算法的时间效率：</a:t>
            </a:r>
            <a:r>
              <a:rPr lang="zh-CN" altLang="en-US" sz="2400" dirty="0" smtClean="0">
                <a:ea typeface="宋体" panose="02010600030101010101" pitchFamily="2" charset="-122"/>
              </a:rPr>
              <a:t>时间效率很好，因为每趟能确定的元素都呈指数增长，故时间复杂度为</a:t>
            </a:r>
            <a:endParaRPr lang="en-US" altLang="zh-CN" sz="2400" dirty="0" smtClean="0">
              <a:ea typeface="宋体" panose="02010600030101010101" pitchFamily="2" charset="-122"/>
            </a:endParaRPr>
          </a:p>
          <a:p>
            <a:pPr>
              <a:lnSpc>
                <a:spcPct val="150000"/>
              </a:lnSpc>
            </a:pPr>
            <a:r>
              <a:rPr lang="zh-CN" altLang="en-US" sz="2400" b="1" dirty="0" smtClean="0">
                <a:ea typeface="宋体" panose="02010600030101010101" pitchFamily="2" charset="-122"/>
              </a:rPr>
              <a:t>算法的空间效率：</a:t>
            </a:r>
            <a:r>
              <a:rPr lang="zh-CN" altLang="en-US" sz="2400" dirty="0" smtClean="0">
                <a:ea typeface="宋体" panose="02010600030101010101" pitchFamily="2" charset="-122"/>
              </a:rPr>
              <a:t>由于使用递归，而递归使用栈，因此空间效率最优时为</a:t>
            </a:r>
            <a:endParaRPr lang="en-US" altLang="zh-CN" sz="2400" dirty="0" smtClean="0">
              <a:ea typeface="宋体" panose="02010600030101010101" pitchFamily="2" charset="-122"/>
            </a:endParaRPr>
          </a:p>
          <a:p>
            <a:pPr>
              <a:lnSpc>
                <a:spcPct val="150000"/>
              </a:lnSpc>
              <a:spcBef>
                <a:spcPts val="1200"/>
              </a:spcBef>
            </a:pPr>
            <a:r>
              <a:rPr lang="zh-CN" altLang="en-US" sz="2400" b="1" dirty="0" smtClean="0">
                <a:ea typeface="宋体" panose="02010600030101010101" pitchFamily="2" charset="-122"/>
              </a:rPr>
              <a:t>算法的稳定性：</a:t>
            </a:r>
            <a:r>
              <a:rPr lang="zh-CN" altLang="en-US" sz="2400" dirty="0" smtClean="0">
                <a:ea typeface="宋体" panose="02010600030101010101" pitchFamily="2" charset="-122"/>
              </a:rPr>
              <a:t>由于包含跳跃式交换，因此不稳定</a:t>
            </a:r>
            <a:endParaRPr lang="zh-CN" altLang="en-US" sz="2400" dirty="0">
              <a:ea typeface="宋体" panose="02010600030101010101" pitchFamily="2" charset="-122"/>
            </a:endParaRPr>
          </a:p>
        </p:txBody>
      </p:sp>
      <p:sp>
        <p:nvSpPr>
          <p:cNvPr id="3" name="TextBox 2"/>
          <p:cNvSpPr txBox="1"/>
          <p:nvPr/>
        </p:nvSpPr>
        <p:spPr>
          <a:xfrm>
            <a:off x="3090252" y="908720"/>
            <a:ext cx="3497972" cy="584775"/>
          </a:xfrm>
          <a:prstGeom prst="rect">
            <a:avLst/>
          </a:prstGeom>
          <a:noFill/>
        </p:spPr>
        <p:txBody>
          <a:bodyPr wrap="square" rtlCol="0">
            <a:spAutoFit/>
          </a:bodyPr>
          <a:lstStyle/>
          <a:p>
            <a:r>
              <a:rPr lang="zh-CN" altLang="en-US" sz="3200" b="1" dirty="0">
                <a:latin typeface="宋体" panose="02010600030101010101" pitchFamily="2" charset="-122"/>
                <a:ea typeface="宋体" panose="02010600030101010101" pitchFamily="2" charset="-122"/>
              </a:rPr>
              <a:t>快速</a:t>
            </a:r>
            <a:r>
              <a:rPr lang="zh-CN" altLang="en-US" sz="3200" b="1" dirty="0" smtClean="0">
                <a:latin typeface="宋体" panose="02010600030101010101" pitchFamily="2" charset="-122"/>
                <a:ea typeface="宋体" panose="02010600030101010101" pitchFamily="2" charset="-122"/>
              </a:rPr>
              <a:t>排序效率分析</a:t>
            </a:r>
            <a:endParaRPr lang="zh-CN" altLang="en-US" sz="3200" b="1" dirty="0">
              <a:latin typeface="宋体" panose="02010600030101010101" pitchFamily="2" charset="-122"/>
              <a:ea typeface="宋体" panose="02010600030101010101" pitchFamily="2" charset="-122"/>
            </a:endParaRPr>
          </a:p>
        </p:txBody>
      </p:sp>
      <p:pic>
        <p:nvPicPr>
          <p:cNvPr id="808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02213" y="2420888"/>
            <a:ext cx="1362075" cy="438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08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41605" y="3501008"/>
            <a:ext cx="1200150" cy="390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1725546"/>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975561" y="620688"/>
            <a:ext cx="3528392" cy="792088"/>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常用的内部排序</a:t>
            </a:r>
          </a:p>
        </p:txBody>
      </p:sp>
      <p:sp>
        <p:nvSpPr>
          <p:cNvPr id="6" name="TextBox 5"/>
          <p:cNvSpPr txBox="1"/>
          <p:nvPr/>
        </p:nvSpPr>
        <p:spPr>
          <a:xfrm>
            <a:off x="539552" y="1556792"/>
            <a:ext cx="8400411" cy="5078313"/>
          </a:xfrm>
          <a:prstGeom prst="rect">
            <a:avLst/>
          </a:prstGeom>
          <a:noFill/>
        </p:spPr>
        <p:txBody>
          <a:bodyPr wrap="square" rtlCol="0">
            <a:spAutoFit/>
          </a:bodyPr>
          <a:lstStyle/>
          <a:p>
            <a:pPr marL="457200" indent="-457200">
              <a:lnSpc>
                <a:spcPct val="150000"/>
              </a:lnSpc>
              <a:buFont typeface="Wingdings" pitchFamily="2" charset="2"/>
              <a:buChar char="l"/>
            </a:pPr>
            <a:r>
              <a:rPr lang="zh-CN" altLang="en-US" sz="2800" b="1" dirty="0">
                <a:ea typeface="宋体" pitchFamily="2" charset="-122"/>
              </a:rPr>
              <a:t>选择排序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直接选择排序、堆</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交换排序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冒泡排序、快速</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插入</a:t>
            </a:r>
            <a:r>
              <a:rPr lang="zh-CN" altLang="en-US" sz="2800" b="1" dirty="0" smtClean="0">
                <a:ea typeface="宋体" pitchFamily="2" charset="-122"/>
              </a:rPr>
              <a:t>排序</a:t>
            </a:r>
            <a:endParaRPr lang="en-US" altLang="zh-CN" sz="2800" b="1" dirty="0" smtClean="0">
              <a:ea typeface="宋体" pitchFamily="2" charset="-122"/>
            </a:endParaRPr>
          </a:p>
          <a:p>
            <a:pPr marL="914400" lvl="1" indent="-457200">
              <a:buFont typeface="Wingdings" pitchFamily="2" charset="2"/>
              <a:buChar char="Ø"/>
            </a:pPr>
            <a:r>
              <a:rPr lang="zh-CN" altLang="en-US" sz="2400" b="1" dirty="0" smtClean="0">
                <a:solidFill>
                  <a:srgbClr val="FF0000"/>
                </a:solidFill>
                <a:ea typeface="宋体" pitchFamily="2" charset="-122"/>
              </a:rPr>
              <a:t>直接插入排序</a:t>
            </a:r>
            <a:r>
              <a:rPr lang="zh-CN" altLang="en-US" sz="2400" dirty="0" smtClean="0">
                <a:ea typeface="宋体" pitchFamily="2" charset="-122"/>
              </a:rPr>
              <a:t>、</a:t>
            </a:r>
            <a:r>
              <a:rPr lang="zh-CN" altLang="zh-CN" sz="2400" dirty="0">
                <a:ea typeface="宋体" pitchFamily="2" charset="-122"/>
              </a:rPr>
              <a:t>折半插入排序</a:t>
            </a:r>
            <a:r>
              <a:rPr lang="zh-CN" altLang="zh-CN" sz="2400" dirty="0" smtClean="0">
                <a:ea typeface="宋体" pitchFamily="2" charset="-122"/>
              </a:rPr>
              <a:t>、</a:t>
            </a:r>
            <a:r>
              <a:rPr lang="en-US" altLang="zh-CN" sz="2400" dirty="0" smtClean="0">
                <a:ea typeface="宋体" pitchFamily="2" charset="-122"/>
              </a:rPr>
              <a:t>Shell</a:t>
            </a:r>
            <a:r>
              <a:rPr lang="zh-CN" altLang="zh-CN" sz="2400" dirty="0" smtClean="0">
                <a:ea typeface="宋体" pitchFamily="2" charset="-122"/>
              </a:rPr>
              <a:t>排序</a:t>
            </a:r>
            <a:endParaRPr lang="en-US" altLang="zh-CN" sz="1600"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归并排序</a:t>
            </a:r>
            <a:endParaRPr lang="en-US" altLang="zh-CN" sz="16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桶式排序</a:t>
            </a:r>
            <a:endParaRPr lang="en-US" altLang="zh-CN" sz="28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基数排序</a:t>
            </a:r>
            <a:endParaRPr lang="en-US" altLang="zh-CN" sz="2800" b="1" dirty="0" smtClean="0">
              <a:ea typeface="宋体" pitchFamily="2" charset="-122"/>
            </a:endParaRPr>
          </a:p>
        </p:txBody>
      </p:sp>
    </p:spTree>
    <p:extLst>
      <p:ext uri="{BB962C8B-B14F-4D97-AF65-F5344CB8AC3E}">
        <p14:creationId xmlns:p14="http://schemas.microsoft.com/office/powerpoint/2010/main" val="2590648893"/>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22" name="Picture 2" descr="C:\Users\shkstart\Desktop\QQ截图20131127022959.png"/>
          <p:cNvPicPr>
            <a:picLocks noChangeAspect="1" noChangeArrowheads="1"/>
          </p:cNvPicPr>
          <p:nvPr/>
        </p:nvPicPr>
        <p:blipFill rotWithShape="1">
          <a:blip r:embed="rId2">
            <a:extLst>
              <a:ext uri="{28A0092B-C50C-407E-A947-70E740481C1C}">
                <a14:useLocalDpi xmlns:a14="http://schemas.microsoft.com/office/drawing/2010/main" val="0"/>
              </a:ext>
            </a:extLst>
          </a:blip>
          <a:srcRect l="4131" t="7917" r="5778" b="5260"/>
          <a:stretch/>
        </p:blipFill>
        <p:spPr bwMode="auto">
          <a:xfrm>
            <a:off x="759278" y="1190363"/>
            <a:ext cx="7413122" cy="5166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9777946"/>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946" name="Picture 2" descr="C:\Users\shkstart\Desktop\QQ截图20131127023310.png"/>
          <p:cNvPicPr>
            <a:picLocks noChangeAspect="1" noChangeArrowheads="1"/>
          </p:cNvPicPr>
          <p:nvPr/>
        </p:nvPicPr>
        <p:blipFill rotWithShape="1">
          <a:blip r:embed="rId2">
            <a:extLst>
              <a:ext uri="{28A0092B-C50C-407E-A947-70E740481C1C}">
                <a14:useLocalDpi xmlns:a14="http://schemas.microsoft.com/office/drawing/2010/main" val="0"/>
              </a:ext>
            </a:extLst>
          </a:blip>
          <a:srcRect l="7352" t="6158" r="9645" b="8415"/>
          <a:stretch/>
        </p:blipFill>
        <p:spPr bwMode="auto">
          <a:xfrm>
            <a:off x="899592" y="913172"/>
            <a:ext cx="7560840" cy="561217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876256" y="6021288"/>
            <a:ext cx="2088232" cy="461665"/>
          </a:xfrm>
          <a:prstGeom prst="rect">
            <a:avLst/>
          </a:prstGeom>
          <a:noFill/>
        </p:spPr>
        <p:txBody>
          <a:bodyPr wrap="square" rtlCol="0">
            <a:spAutoFit/>
          </a:bodyPr>
          <a:lstStyle/>
          <a:p>
            <a:r>
              <a:rPr lang="en-US" altLang="zh-CN" sz="2400" b="1" dirty="0" smtClean="0"/>
              <a:t>InsertSort.java</a:t>
            </a:r>
            <a:endParaRPr lang="zh-CN" altLang="en-US" sz="2400" b="1" dirty="0"/>
          </a:p>
        </p:txBody>
      </p:sp>
    </p:spTree>
    <p:extLst>
      <p:ext uri="{BB962C8B-B14F-4D97-AF65-F5344CB8AC3E}">
        <p14:creationId xmlns:p14="http://schemas.microsoft.com/office/powerpoint/2010/main" val="222986447"/>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2928" y="1742331"/>
            <a:ext cx="7560840" cy="3570208"/>
          </a:xfrm>
          <a:prstGeom prst="rect">
            <a:avLst/>
          </a:prstGeom>
          <a:noFill/>
        </p:spPr>
        <p:txBody>
          <a:bodyPr wrap="square" rtlCol="0">
            <a:spAutoFit/>
          </a:bodyPr>
          <a:lstStyle/>
          <a:p>
            <a:pPr>
              <a:lnSpc>
                <a:spcPct val="150000"/>
              </a:lnSpc>
            </a:pPr>
            <a:r>
              <a:rPr lang="zh-CN" altLang="en-US" sz="2400" b="1" dirty="0" smtClean="0">
                <a:ea typeface="宋体" panose="02010600030101010101" pitchFamily="2" charset="-122"/>
              </a:rPr>
              <a:t>算法的时间效率：</a:t>
            </a:r>
            <a:r>
              <a:rPr lang="zh-CN" altLang="en-US" sz="2400" dirty="0" smtClean="0">
                <a:ea typeface="宋体" panose="02010600030101010101" pitchFamily="2" charset="-122"/>
              </a:rPr>
              <a:t>在最坏的情况下，所有元素的比较次数总和为（</a:t>
            </a:r>
            <a:r>
              <a:rPr lang="en-US" altLang="zh-CN" sz="2400" dirty="0" smtClean="0">
                <a:ea typeface="宋体" panose="02010600030101010101" pitchFamily="2" charset="-122"/>
              </a:rPr>
              <a:t>0+1+2+…+n-1</a:t>
            </a:r>
            <a:r>
              <a:rPr lang="zh-CN" altLang="en-US" sz="2400" dirty="0">
                <a:ea typeface="宋体" panose="02010600030101010101" pitchFamily="2" charset="-122"/>
              </a:rPr>
              <a:t>）</a:t>
            </a:r>
            <a:r>
              <a:rPr lang="en-US" altLang="zh-CN" sz="2400" dirty="0" smtClean="0">
                <a:ea typeface="宋体" panose="02010600030101010101" pitchFamily="2" charset="-122"/>
              </a:rPr>
              <a:t>=               </a:t>
            </a:r>
            <a:r>
              <a:rPr lang="zh-CN" altLang="en-US" sz="2400" dirty="0" smtClean="0">
                <a:ea typeface="宋体" panose="02010600030101010101" pitchFamily="2" charset="-122"/>
              </a:rPr>
              <a:t>；在其他情况下，也要考虑移动元素的次数，故时间复杂度为</a:t>
            </a:r>
            <a:endParaRPr lang="en-US" altLang="zh-CN" sz="2400" dirty="0" smtClean="0">
              <a:ea typeface="宋体" panose="02010600030101010101" pitchFamily="2" charset="-122"/>
            </a:endParaRPr>
          </a:p>
          <a:p>
            <a:pPr>
              <a:lnSpc>
                <a:spcPct val="150000"/>
              </a:lnSpc>
            </a:pPr>
            <a:r>
              <a:rPr lang="zh-CN" altLang="en-US" sz="2400" b="1" dirty="0" smtClean="0">
                <a:ea typeface="宋体" panose="02010600030101010101" pitchFamily="2" charset="-122"/>
              </a:rPr>
              <a:t>算法的空间效率：</a:t>
            </a:r>
            <a:r>
              <a:rPr lang="zh-CN" altLang="en-US" sz="2400" dirty="0">
                <a:ea typeface="宋体" panose="02010600030101010101" pitchFamily="2" charset="-122"/>
              </a:rPr>
              <a:t>空间效率很高，只需要一个附加程序单元用于交换，其空间效率</a:t>
            </a:r>
            <a:r>
              <a:rPr lang="zh-CN" altLang="en-US" sz="2400" dirty="0" smtClean="0">
                <a:ea typeface="宋体" panose="02010600030101010101" pitchFamily="2" charset="-122"/>
              </a:rPr>
              <a:t>为</a:t>
            </a:r>
            <a:endParaRPr lang="en-US" altLang="zh-CN" sz="2400" dirty="0" smtClean="0">
              <a:ea typeface="宋体" panose="02010600030101010101" pitchFamily="2" charset="-122"/>
            </a:endParaRPr>
          </a:p>
          <a:p>
            <a:pPr>
              <a:lnSpc>
                <a:spcPct val="150000"/>
              </a:lnSpc>
              <a:spcBef>
                <a:spcPts val="1200"/>
              </a:spcBef>
            </a:pPr>
            <a:r>
              <a:rPr lang="zh-CN" altLang="en-US" sz="2400" b="1" dirty="0" smtClean="0">
                <a:ea typeface="宋体" panose="02010600030101010101" pitchFamily="2" charset="-122"/>
              </a:rPr>
              <a:t>算法的稳定性：稳定</a:t>
            </a:r>
            <a:endParaRPr lang="zh-CN" altLang="en-US" sz="2400" b="1" dirty="0">
              <a:ea typeface="宋体" panose="02010600030101010101" pitchFamily="2" charset="-122"/>
            </a:endParaRPr>
          </a:p>
        </p:txBody>
      </p:sp>
      <p:sp>
        <p:nvSpPr>
          <p:cNvPr id="3" name="TextBox 2"/>
          <p:cNvSpPr txBox="1"/>
          <p:nvPr/>
        </p:nvSpPr>
        <p:spPr>
          <a:xfrm>
            <a:off x="2771800" y="932644"/>
            <a:ext cx="4290060" cy="584775"/>
          </a:xfrm>
          <a:prstGeom prst="rect">
            <a:avLst/>
          </a:prstGeom>
          <a:noFill/>
        </p:spPr>
        <p:txBody>
          <a:bodyPr wrap="square" rtlCol="0">
            <a:spAutoFit/>
          </a:bodyPr>
          <a:lstStyle/>
          <a:p>
            <a:r>
              <a:rPr lang="zh-CN" altLang="en-US" sz="3200" b="1" dirty="0" smtClean="0">
                <a:latin typeface="宋体" panose="02010600030101010101" pitchFamily="2" charset="-122"/>
                <a:ea typeface="宋体" panose="02010600030101010101" pitchFamily="2" charset="-122"/>
              </a:rPr>
              <a:t>直接插入排序效率分析</a:t>
            </a:r>
            <a:endParaRPr lang="zh-CN" altLang="en-US" sz="3200" b="1" dirty="0">
              <a:latin typeface="宋体" panose="02010600030101010101" pitchFamily="2" charset="-122"/>
              <a:ea typeface="宋体" panose="02010600030101010101" pitchFamily="2" charset="-122"/>
            </a:endParaRPr>
          </a:p>
        </p:txBody>
      </p:sp>
      <p:pic>
        <p:nvPicPr>
          <p:cNvPr id="839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16830" y="2420888"/>
            <a:ext cx="847725" cy="400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39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61860" y="3012621"/>
            <a:ext cx="847725" cy="400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6056" y="4005064"/>
            <a:ext cx="676275" cy="419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1725546"/>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975561" y="620688"/>
            <a:ext cx="3528392" cy="792088"/>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常用的内部排序</a:t>
            </a:r>
          </a:p>
        </p:txBody>
      </p:sp>
      <p:sp>
        <p:nvSpPr>
          <p:cNvPr id="6" name="TextBox 5"/>
          <p:cNvSpPr txBox="1"/>
          <p:nvPr/>
        </p:nvSpPr>
        <p:spPr>
          <a:xfrm>
            <a:off x="539552" y="1556792"/>
            <a:ext cx="8400411" cy="5078313"/>
          </a:xfrm>
          <a:prstGeom prst="rect">
            <a:avLst/>
          </a:prstGeom>
          <a:noFill/>
        </p:spPr>
        <p:txBody>
          <a:bodyPr wrap="square" rtlCol="0">
            <a:spAutoFit/>
          </a:bodyPr>
          <a:lstStyle/>
          <a:p>
            <a:pPr marL="457200" indent="-457200">
              <a:lnSpc>
                <a:spcPct val="150000"/>
              </a:lnSpc>
              <a:buFont typeface="Wingdings" pitchFamily="2" charset="2"/>
              <a:buChar char="l"/>
            </a:pPr>
            <a:r>
              <a:rPr lang="zh-CN" altLang="en-US" sz="2800" b="1" dirty="0">
                <a:ea typeface="宋体" pitchFamily="2" charset="-122"/>
              </a:rPr>
              <a:t>选择排序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直接选择排序、堆</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交换排序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冒泡排序、快速</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插入</a:t>
            </a:r>
            <a:r>
              <a:rPr lang="zh-CN" altLang="en-US" sz="2800" b="1" dirty="0" smtClean="0">
                <a:ea typeface="宋体" pitchFamily="2" charset="-122"/>
              </a:rPr>
              <a:t>排序</a:t>
            </a:r>
            <a:endParaRPr lang="en-US" altLang="zh-CN" sz="2800" b="1" dirty="0" smtClean="0">
              <a:ea typeface="宋体" pitchFamily="2" charset="-122"/>
            </a:endParaRPr>
          </a:p>
          <a:p>
            <a:pPr marL="914400" lvl="1" indent="-457200">
              <a:buFont typeface="Wingdings" pitchFamily="2" charset="2"/>
              <a:buChar char="Ø"/>
            </a:pPr>
            <a:r>
              <a:rPr lang="zh-CN" altLang="en-US" sz="2400" dirty="0" smtClean="0">
                <a:ea typeface="宋体" pitchFamily="2" charset="-122"/>
              </a:rPr>
              <a:t>直接插入排序、</a:t>
            </a:r>
            <a:r>
              <a:rPr lang="zh-CN" altLang="zh-CN" sz="2400" b="1" dirty="0">
                <a:solidFill>
                  <a:srgbClr val="FF0000"/>
                </a:solidFill>
                <a:ea typeface="宋体" pitchFamily="2" charset="-122"/>
              </a:rPr>
              <a:t>折半插入排序</a:t>
            </a:r>
            <a:r>
              <a:rPr lang="zh-CN" altLang="zh-CN" sz="2400" dirty="0" smtClean="0">
                <a:ea typeface="宋体" pitchFamily="2" charset="-122"/>
              </a:rPr>
              <a:t>、</a:t>
            </a:r>
            <a:r>
              <a:rPr lang="en-US" altLang="zh-CN" sz="2400" dirty="0" smtClean="0">
                <a:ea typeface="宋体" pitchFamily="2" charset="-122"/>
              </a:rPr>
              <a:t>Shell</a:t>
            </a:r>
            <a:r>
              <a:rPr lang="zh-CN" altLang="zh-CN" sz="2400" dirty="0" smtClean="0">
                <a:ea typeface="宋体" pitchFamily="2" charset="-122"/>
              </a:rPr>
              <a:t>排序</a:t>
            </a:r>
            <a:endParaRPr lang="en-US" altLang="zh-CN" sz="1600"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归并排序</a:t>
            </a:r>
            <a:endParaRPr lang="en-US" altLang="zh-CN" sz="16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桶式排序</a:t>
            </a:r>
            <a:endParaRPr lang="en-US" altLang="zh-CN" sz="28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基数排序</a:t>
            </a:r>
            <a:endParaRPr lang="en-US" altLang="zh-CN" sz="2800" b="1" dirty="0" smtClean="0">
              <a:ea typeface="宋体" pitchFamily="2" charset="-122"/>
            </a:endParaRPr>
          </a:p>
        </p:txBody>
      </p:sp>
    </p:spTree>
    <p:extLst>
      <p:ext uri="{BB962C8B-B14F-4D97-AF65-F5344CB8AC3E}">
        <p14:creationId xmlns:p14="http://schemas.microsoft.com/office/powerpoint/2010/main" val="2619928174"/>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90252" y="908720"/>
            <a:ext cx="3497972" cy="584775"/>
          </a:xfrm>
          <a:prstGeom prst="rect">
            <a:avLst/>
          </a:prstGeom>
          <a:noFill/>
        </p:spPr>
        <p:txBody>
          <a:bodyPr wrap="square" rtlCol="0">
            <a:spAutoFit/>
          </a:bodyPr>
          <a:lstStyle/>
          <a:p>
            <a:r>
              <a:rPr lang="zh-CN" altLang="en-US" sz="3200" b="1" dirty="0" smtClean="0">
                <a:latin typeface="宋体" panose="02010600030101010101" pitchFamily="2" charset="-122"/>
                <a:ea typeface="宋体" panose="02010600030101010101" pitchFamily="2" charset="-122"/>
              </a:rPr>
              <a:t>折半插入排序</a:t>
            </a:r>
            <a:endParaRPr lang="zh-CN" altLang="en-US" sz="3200" b="1" dirty="0">
              <a:latin typeface="宋体" panose="02010600030101010101" pitchFamily="2" charset="-122"/>
              <a:ea typeface="宋体" panose="02010600030101010101" pitchFamily="2" charset="-122"/>
            </a:endParaRPr>
          </a:p>
        </p:txBody>
      </p:sp>
      <p:sp>
        <p:nvSpPr>
          <p:cNvPr id="3" name="TextBox 2"/>
          <p:cNvSpPr txBox="1"/>
          <p:nvPr/>
        </p:nvSpPr>
        <p:spPr>
          <a:xfrm>
            <a:off x="683568" y="1717664"/>
            <a:ext cx="7920880" cy="3683060"/>
          </a:xfrm>
          <a:prstGeom prst="rect">
            <a:avLst/>
          </a:prstGeom>
          <a:noFill/>
        </p:spPr>
        <p:txBody>
          <a:bodyPr wrap="square" rtlCol="0">
            <a:spAutoFit/>
          </a:bodyPr>
          <a:lstStyle/>
          <a:p>
            <a:pPr marL="342900" indent="-342900">
              <a:lnSpc>
                <a:spcPts val="3200"/>
              </a:lnSpc>
              <a:buFont typeface="Wingdings" panose="05000000000000000000" pitchFamily="2" charset="2"/>
              <a:buChar char="l"/>
            </a:pPr>
            <a:r>
              <a:rPr lang="zh-CN" altLang="en-US" sz="2400" dirty="0" smtClean="0">
                <a:ea typeface="宋体" panose="02010600030101010101" pitchFamily="2" charset="-122"/>
              </a:rPr>
              <a:t>折半插入排序是对直接插入排序的简单改进。</a:t>
            </a:r>
            <a:endParaRPr lang="en-US" altLang="zh-CN" sz="2400" dirty="0" smtClean="0">
              <a:ea typeface="宋体" panose="02010600030101010101" pitchFamily="2" charset="-122"/>
            </a:endParaRPr>
          </a:p>
          <a:p>
            <a:pPr marL="342900" indent="-342900">
              <a:lnSpc>
                <a:spcPts val="3200"/>
              </a:lnSpc>
              <a:spcBef>
                <a:spcPts val="1200"/>
              </a:spcBef>
              <a:buFont typeface="Wingdings" panose="05000000000000000000" pitchFamily="2" charset="2"/>
              <a:buChar char="l"/>
            </a:pPr>
            <a:r>
              <a:rPr lang="zh-CN" altLang="en-US" sz="2400" dirty="0" smtClean="0">
                <a:ea typeface="宋体" panose="02010600030101010101" pitchFamily="2" charset="-122"/>
              </a:rPr>
              <a:t>此处介绍的折半插入，其实就是通过不断地折半来快速确定第</a:t>
            </a:r>
            <a:r>
              <a:rPr lang="en-US" altLang="zh-CN" sz="2400" dirty="0" err="1" smtClean="0">
                <a:ea typeface="宋体" panose="02010600030101010101" pitchFamily="2" charset="-122"/>
              </a:rPr>
              <a:t>i</a:t>
            </a:r>
            <a:r>
              <a:rPr lang="zh-CN" altLang="en-US" sz="2400" dirty="0" smtClean="0">
                <a:ea typeface="宋体" panose="02010600030101010101" pitchFamily="2" charset="-122"/>
              </a:rPr>
              <a:t>个元素的插入位置，这实际上是一种查找算法：折半查找。</a:t>
            </a:r>
            <a:r>
              <a:rPr lang="en-US" altLang="zh-CN" sz="2400" dirty="0" smtClean="0">
                <a:ea typeface="宋体" panose="02010600030101010101" pitchFamily="2" charset="-122"/>
              </a:rPr>
              <a:t>Java</a:t>
            </a:r>
            <a:r>
              <a:rPr lang="zh-CN" altLang="en-US" sz="2400" dirty="0" smtClean="0">
                <a:ea typeface="宋体" panose="02010600030101010101" pitchFamily="2" charset="-122"/>
              </a:rPr>
              <a:t>的</a:t>
            </a:r>
            <a:r>
              <a:rPr lang="en-US" altLang="zh-CN" sz="2400" dirty="0" smtClean="0">
                <a:ea typeface="宋体" panose="02010600030101010101" pitchFamily="2" charset="-122"/>
              </a:rPr>
              <a:t>Arrays</a:t>
            </a:r>
            <a:r>
              <a:rPr lang="zh-CN" altLang="en-US" sz="2400" dirty="0">
                <a:ea typeface="宋体" panose="02010600030101010101" pitchFamily="2" charset="-122"/>
              </a:rPr>
              <a:t>类里的</a:t>
            </a:r>
            <a:r>
              <a:rPr lang="en-US" altLang="zh-CN" sz="2400" dirty="0" err="1">
                <a:ea typeface="宋体" panose="02010600030101010101" pitchFamily="2" charset="-122"/>
              </a:rPr>
              <a:t>binarySearch</a:t>
            </a:r>
            <a:r>
              <a:rPr lang="en-US" altLang="zh-CN" sz="2400" dirty="0">
                <a:ea typeface="宋体" panose="02010600030101010101" pitchFamily="2" charset="-122"/>
              </a:rPr>
              <a:t>()</a:t>
            </a:r>
            <a:r>
              <a:rPr lang="zh-CN" altLang="en-US" sz="2400" dirty="0">
                <a:ea typeface="宋体" panose="02010600030101010101" pitchFamily="2" charset="-122"/>
              </a:rPr>
              <a:t>方法，就是折半</a:t>
            </a:r>
            <a:r>
              <a:rPr lang="zh-CN" altLang="en-US" sz="2400" dirty="0" smtClean="0">
                <a:ea typeface="宋体" panose="02010600030101010101" pitchFamily="2" charset="-122"/>
              </a:rPr>
              <a:t>查找的实现，</a:t>
            </a:r>
            <a:r>
              <a:rPr lang="zh-CN" altLang="en-US" sz="2400" dirty="0">
                <a:ea typeface="宋体" panose="02010600030101010101" pitchFamily="2" charset="-122"/>
              </a:rPr>
              <a:t>用于从指定数组中查找指定元素</a:t>
            </a:r>
            <a:r>
              <a:rPr lang="zh-CN" altLang="en-US" sz="2400" dirty="0" smtClean="0">
                <a:ea typeface="宋体" panose="02010600030101010101" pitchFamily="2" charset="-122"/>
              </a:rPr>
              <a:t>，前提</a:t>
            </a:r>
            <a:r>
              <a:rPr lang="zh-CN" altLang="en-US" sz="2400" dirty="0">
                <a:ea typeface="宋体" panose="02010600030101010101" pitchFamily="2" charset="-122"/>
              </a:rPr>
              <a:t>是该数组已经处于有序状态</a:t>
            </a:r>
            <a:r>
              <a:rPr lang="zh-CN" altLang="en-US" sz="2400" dirty="0" smtClean="0">
                <a:ea typeface="宋体" panose="02010600030101010101" pitchFamily="2" charset="-122"/>
              </a:rPr>
              <a:t>。</a:t>
            </a:r>
            <a:endParaRPr lang="en-US" altLang="zh-CN" sz="2400" dirty="0" smtClean="0">
              <a:ea typeface="宋体" panose="02010600030101010101" pitchFamily="2" charset="-122"/>
            </a:endParaRPr>
          </a:p>
          <a:p>
            <a:pPr marL="342900" indent="-342900">
              <a:lnSpc>
                <a:spcPts val="3200"/>
              </a:lnSpc>
              <a:spcBef>
                <a:spcPts val="1200"/>
              </a:spcBef>
              <a:buFont typeface="Wingdings" panose="05000000000000000000" pitchFamily="2" charset="2"/>
              <a:buChar char="l"/>
            </a:pPr>
            <a:r>
              <a:rPr lang="zh-CN" altLang="en-US" sz="2400" dirty="0" smtClean="0">
                <a:ea typeface="宋体" panose="02010600030101010101" pitchFamily="2" charset="-122"/>
              </a:rPr>
              <a:t>与直接插入排序的效果相同，只是更快了一些，因为折半插入排序可以更快地确定第</a:t>
            </a:r>
            <a:r>
              <a:rPr lang="en-US" altLang="zh-CN" sz="2400" dirty="0" err="1" smtClean="0">
                <a:ea typeface="宋体" panose="02010600030101010101" pitchFamily="2" charset="-122"/>
              </a:rPr>
              <a:t>i</a:t>
            </a:r>
            <a:r>
              <a:rPr lang="zh-CN" altLang="en-US" sz="2400" dirty="0" smtClean="0">
                <a:ea typeface="宋体" panose="02010600030101010101" pitchFamily="2" charset="-122"/>
              </a:rPr>
              <a:t>个元素的插入位置</a:t>
            </a:r>
            <a:endParaRPr lang="zh-CN" altLang="en-US" sz="2400" dirty="0">
              <a:ea typeface="宋体" panose="02010600030101010101" pitchFamily="2" charset="-122"/>
            </a:endParaRPr>
          </a:p>
        </p:txBody>
      </p:sp>
      <p:sp>
        <p:nvSpPr>
          <p:cNvPr id="4" name="TextBox 3"/>
          <p:cNvSpPr txBox="1"/>
          <p:nvPr/>
        </p:nvSpPr>
        <p:spPr>
          <a:xfrm>
            <a:off x="5220072" y="5589240"/>
            <a:ext cx="2952328" cy="461665"/>
          </a:xfrm>
          <a:prstGeom prst="rect">
            <a:avLst/>
          </a:prstGeom>
          <a:noFill/>
        </p:spPr>
        <p:txBody>
          <a:bodyPr wrap="square" rtlCol="0">
            <a:spAutoFit/>
          </a:bodyPr>
          <a:lstStyle/>
          <a:p>
            <a:r>
              <a:rPr lang="en-US" altLang="zh-CN" sz="2400" b="1" dirty="0" smtClean="0"/>
              <a:t>BinaryInsertSort.java</a:t>
            </a:r>
            <a:endParaRPr lang="zh-CN" altLang="en-US" sz="2400" b="1" dirty="0"/>
          </a:p>
        </p:txBody>
      </p:sp>
    </p:spTree>
    <p:extLst>
      <p:ext uri="{BB962C8B-B14F-4D97-AF65-F5344CB8AC3E}">
        <p14:creationId xmlns:p14="http://schemas.microsoft.com/office/powerpoint/2010/main" val="2899777946"/>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975561" y="620688"/>
            <a:ext cx="3528392" cy="792088"/>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常用的内部排序</a:t>
            </a:r>
          </a:p>
        </p:txBody>
      </p:sp>
      <p:sp>
        <p:nvSpPr>
          <p:cNvPr id="6" name="TextBox 5"/>
          <p:cNvSpPr txBox="1"/>
          <p:nvPr/>
        </p:nvSpPr>
        <p:spPr>
          <a:xfrm>
            <a:off x="539552" y="1556792"/>
            <a:ext cx="8400411" cy="5078313"/>
          </a:xfrm>
          <a:prstGeom prst="rect">
            <a:avLst/>
          </a:prstGeom>
          <a:noFill/>
        </p:spPr>
        <p:txBody>
          <a:bodyPr wrap="square" rtlCol="0">
            <a:spAutoFit/>
          </a:bodyPr>
          <a:lstStyle/>
          <a:p>
            <a:pPr marL="457200" indent="-457200">
              <a:lnSpc>
                <a:spcPct val="150000"/>
              </a:lnSpc>
              <a:buFont typeface="Wingdings" pitchFamily="2" charset="2"/>
              <a:buChar char="l"/>
            </a:pPr>
            <a:r>
              <a:rPr lang="zh-CN" altLang="en-US" sz="2800" b="1" dirty="0">
                <a:ea typeface="宋体" pitchFamily="2" charset="-122"/>
              </a:rPr>
              <a:t>选择排序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直接选择排序、堆</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交换排序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冒泡排序、快速</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插入</a:t>
            </a:r>
            <a:r>
              <a:rPr lang="zh-CN" altLang="en-US" sz="2800" b="1" dirty="0" smtClean="0">
                <a:ea typeface="宋体" pitchFamily="2" charset="-122"/>
              </a:rPr>
              <a:t>排序</a:t>
            </a:r>
            <a:endParaRPr lang="en-US" altLang="zh-CN" sz="2800" b="1" dirty="0" smtClean="0">
              <a:ea typeface="宋体" pitchFamily="2" charset="-122"/>
            </a:endParaRPr>
          </a:p>
          <a:p>
            <a:pPr marL="914400" lvl="1" indent="-457200">
              <a:buFont typeface="Wingdings" pitchFamily="2" charset="2"/>
              <a:buChar char="Ø"/>
            </a:pPr>
            <a:r>
              <a:rPr lang="zh-CN" altLang="en-US" sz="2400" dirty="0" smtClean="0">
                <a:ea typeface="宋体" pitchFamily="2" charset="-122"/>
              </a:rPr>
              <a:t>直接插入排序、</a:t>
            </a:r>
            <a:r>
              <a:rPr lang="zh-CN" altLang="zh-CN" sz="2400" dirty="0">
                <a:ea typeface="宋体" pitchFamily="2" charset="-122"/>
              </a:rPr>
              <a:t>折半插入排序</a:t>
            </a:r>
            <a:r>
              <a:rPr lang="zh-CN" altLang="zh-CN" sz="2400" dirty="0" smtClean="0">
                <a:ea typeface="宋体" pitchFamily="2" charset="-122"/>
              </a:rPr>
              <a:t>、</a:t>
            </a:r>
            <a:r>
              <a:rPr lang="en-US" altLang="zh-CN" sz="2400" b="1" dirty="0" smtClean="0">
                <a:solidFill>
                  <a:srgbClr val="FF0000"/>
                </a:solidFill>
                <a:ea typeface="宋体" pitchFamily="2" charset="-122"/>
              </a:rPr>
              <a:t>Shell</a:t>
            </a:r>
            <a:r>
              <a:rPr lang="zh-CN" altLang="zh-CN" sz="2400" b="1" dirty="0" smtClean="0">
                <a:solidFill>
                  <a:srgbClr val="FF0000"/>
                </a:solidFill>
                <a:ea typeface="宋体" pitchFamily="2" charset="-122"/>
              </a:rPr>
              <a:t>排序</a:t>
            </a:r>
            <a:endParaRPr lang="en-US" altLang="zh-CN" sz="1600" b="1" dirty="0" smtClean="0">
              <a:solidFill>
                <a:srgbClr val="FF0000"/>
              </a:solidFill>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归并排序</a:t>
            </a:r>
            <a:endParaRPr lang="en-US" altLang="zh-CN" sz="16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桶式排序</a:t>
            </a:r>
            <a:endParaRPr lang="en-US" altLang="zh-CN" sz="28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基数排序</a:t>
            </a:r>
            <a:endParaRPr lang="en-US" altLang="zh-CN" sz="2800" b="1" dirty="0" smtClean="0">
              <a:ea typeface="宋体" pitchFamily="2" charset="-122"/>
            </a:endParaRPr>
          </a:p>
        </p:txBody>
      </p:sp>
    </p:spTree>
    <p:extLst>
      <p:ext uri="{BB962C8B-B14F-4D97-AF65-F5344CB8AC3E}">
        <p14:creationId xmlns:p14="http://schemas.microsoft.com/office/powerpoint/2010/main" val="20067608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66883" y="1124744"/>
            <a:ext cx="8190987" cy="4985980"/>
          </a:xfrm>
          <a:prstGeom prst="rect">
            <a:avLst/>
          </a:prstGeom>
        </p:spPr>
        <p:txBody>
          <a:bodyPr wrap="square">
            <a:spAutoFit/>
          </a:bodyPr>
          <a:lstStyle/>
          <a:p>
            <a:r>
              <a:rPr lang="zh-CN" altLang="en-US" sz="2800" b="1" dirty="0">
                <a:ea typeface="宋体" panose="02010600030101010101" pitchFamily="2" charset="-122"/>
              </a:rPr>
              <a:t>树，也是一种数据结构，非线性的，这种结构内的元素存在一对多的关系。</a:t>
            </a:r>
          </a:p>
          <a:p>
            <a:pPr marL="342900" indent="-342900">
              <a:lnSpc>
                <a:spcPct val="150000"/>
              </a:lnSpc>
              <a:spcBef>
                <a:spcPts val="1200"/>
              </a:spcBef>
              <a:buFont typeface="Wingdings" panose="05000000000000000000" pitchFamily="2" charset="2"/>
              <a:buChar char="Ø"/>
            </a:pPr>
            <a:r>
              <a:rPr lang="zh-CN" altLang="en-US" sz="2400" b="1" dirty="0" smtClean="0">
                <a:solidFill>
                  <a:srgbClr val="C00000"/>
                </a:solidFill>
                <a:ea typeface="宋体" panose="02010600030101010101" pitchFamily="2" charset="-122"/>
              </a:rPr>
              <a:t>树</a:t>
            </a:r>
            <a:r>
              <a:rPr lang="zh-CN" altLang="en-US" sz="2400" dirty="0">
                <a:ea typeface="宋体" panose="02010600030101010101" pitchFamily="2" charset="-122"/>
              </a:rPr>
              <a:t>，尤其是二叉树应用很广泛。哈夫曼树和哈夫曼编码就是二叉树的重要用途。排序二叉树、平衡二叉树、红黑树</a:t>
            </a:r>
          </a:p>
          <a:p>
            <a:pPr marL="342900" indent="-342900">
              <a:lnSpc>
                <a:spcPct val="150000"/>
              </a:lnSpc>
              <a:buFont typeface="Wingdings" panose="05000000000000000000" pitchFamily="2" charset="2"/>
              <a:buChar char="Ø"/>
            </a:pPr>
            <a:r>
              <a:rPr lang="zh-CN" altLang="en-US" sz="2400" b="1" dirty="0" smtClean="0">
                <a:solidFill>
                  <a:srgbClr val="C00000"/>
                </a:solidFill>
                <a:ea typeface="宋体" panose="02010600030101010101" pitchFamily="2" charset="-122"/>
              </a:rPr>
              <a:t>二叉树</a:t>
            </a:r>
            <a:r>
              <a:rPr lang="zh-CN" altLang="en-US" sz="2400" dirty="0">
                <a:ea typeface="宋体" panose="02010600030101010101" pitchFamily="2" charset="-122"/>
              </a:rPr>
              <a:t>：在普通树的基础上，让一棵树中每个节点最多只能包含两个子节点，且严格区分左子节点和右子节点（位置不能换）</a:t>
            </a:r>
          </a:p>
          <a:p>
            <a:pPr marL="800100" lvl="1" indent="-342900">
              <a:lnSpc>
                <a:spcPct val="150000"/>
              </a:lnSpc>
              <a:buFont typeface="Wingdings" panose="05000000000000000000" pitchFamily="2" charset="2"/>
              <a:buChar char="ü"/>
            </a:pPr>
            <a:r>
              <a:rPr lang="zh-CN" altLang="en-US" sz="2400" dirty="0" smtClean="0">
                <a:ea typeface="宋体" panose="02010600030101010101" pitchFamily="2" charset="-122"/>
              </a:rPr>
              <a:t>遍历</a:t>
            </a:r>
            <a:r>
              <a:rPr lang="zh-CN" altLang="en-US" sz="2400" dirty="0">
                <a:ea typeface="宋体" panose="02010600030101010101" pitchFamily="2" charset="-122"/>
              </a:rPr>
              <a:t>二叉树，考虑深度优先遍历</a:t>
            </a:r>
            <a:r>
              <a:rPr lang="en-US" altLang="zh-CN" sz="2400" dirty="0">
                <a:ea typeface="宋体" panose="02010600030101010101" pitchFamily="2" charset="-122"/>
              </a:rPr>
              <a:t>(</a:t>
            </a:r>
            <a:r>
              <a:rPr lang="zh-CN" altLang="en-US" sz="2400" dirty="0">
                <a:ea typeface="宋体" panose="02010600030101010101" pitchFamily="2" charset="-122"/>
              </a:rPr>
              <a:t>先序遍历、中序遍历和后序遍历</a:t>
            </a:r>
            <a:r>
              <a:rPr lang="en-US" altLang="zh-CN" sz="2400" dirty="0">
                <a:ea typeface="宋体" panose="02010600030101010101" pitchFamily="2" charset="-122"/>
              </a:rPr>
              <a:t>)</a:t>
            </a:r>
            <a:r>
              <a:rPr lang="zh-CN" altLang="en-US" sz="2400" dirty="0">
                <a:ea typeface="宋体" panose="02010600030101010101" pitchFamily="2" charset="-122"/>
              </a:rPr>
              <a:t>和广度优先</a:t>
            </a:r>
            <a:r>
              <a:rPr lang="zh-CN" altLang="en-US" sz="2400" dirty="0" smtClean="0">
                <a:ea typeface="宋体" panose="02010600030101010101" pitchFamily="2" charset="-122"/>
              </a:rPr>
              <a:t>遍历</a:t>
            </a:r>
            <a:endParaRPr lang="zh-CN" altLang="en-US" sz="2400" dirty="0">
              <a:ea typeface="宋体" panose="02010600030101010101" pitchFamily="2" charset="-122"/>
            </a:endParaRPr>
          </a:p>
        </p:txBody>
      </p:sp>
    </p:spTree>
    <p:extLst>
      <p:ext uri="{BB962C8B-B14F-4D97-AF65-F5344CB8AC3E}">
        <p14:creationId xmlns:p14="http://schemas.microsoft.com/office/powerpoint/2010/main" val="1625001055"/>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994" name="Picture 2" descr="C:\Users\shkstart\Desktop\QQ截图20131127024720.png"/>
          <p:cNvPicPr>
            <a:picLocks noChangeAspect="1" noChangeArrowheads="1"/>
          </p:cNvPicPr>
          <p:nvPr/>
        </p:nvPicPr>
        <p:blipFill rotWithShape="1">
          <a:blip r:embed="rId2">
            <a:extLst>
              <a:ext uri="{28A0092B-C50C-407E-A947-70E740481C1C}">
                <a14:useLocalDpi xmlns:a14="http://schemas.microsoft.com/office/drawing/2010/main" val="0"/>
              </a:ext>
            </a:extLst>
          </a:blip>
          <a:srcRect l="7330" t="6803" r="6318" b="15986"/>
          <a:stretch/>
        </p:blipFill>
        <p:spPr bwMode="auto">
          <a:xfrm>
            <a:off x="755576" y="1124744"/>
            <a:ext cx="7920880" cy="51372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9777946"/>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019" name="Picture 3" descr="C:\Users\shkstart\Desktop\QQ截图20131127025000.png"/>
          <p:cNvPicPr>
            <a:picLocks noChangeAspect="1" noChangeArrowheads="1"/>
          </p:cNvPicPr>
          <p:nvPr/>
        </p:nvPicPr>
        <p:blipFill rotWithShape="1">
          <a:blip r:embed="rId2">
            <a:extLst>
              <a:ext uri="{28A0092B-C50C-407E-A947-70E740481C1C}">
                <a14:useLocalDpi xmlns:a14="http://schemas.microsoft.com/office/drawing/2010/main" val="0"/>
              </a:ext>
            </a:extLst>
          </a:blip>
          <a:srcRect l="4616" t="6803" r="8045" b="6803"/>
          <a:stretch/>
        </p:blipFill>
        <p:spPr bwMode="auto">
          <a:xfrm>
            <a:off x="659734" y="908212"/>
            <a:ext cx="7776864" cy="558001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372200" y="6257899"/>
            <a:ext cx="2232248" cy="461665"/>
          </a:xfrm>
          <a:prstGeom prst="rect">
            <a:avLst/>
          </a:prstGeom>
          <a:noFill/>
        </p:spPr>
        <p:txBody>
          <a:bodyPr wrap="square" rtlCol="0">
            <a:spAutoFit/>
          </a:bodyPr>
          <a:lstStyle/>
          <a:p>
            <a:r>
              <a:rPr lang="en-US" altLang="zh-CN" sz="2400" b="1" dirty="0" smtClean="0"/>
              <a:t>ShellSort.java</a:t>
            </a:r>
            <a:endParaRPr lang="zh-CN" altLang="en-US" sz="2400" b="1" dirty="0"/>
          </a:p>
        </p:txBody>
      </p:sp>
    </p:spTree>
    <p:extLst>
      <p:ext uri="{BB962C8B-B14F-4D97-AF65-F5344CB8AC3E}">
        <p14:creationId xmlns:p14="http://schemas.microsoft.com/office/powerpoint/2010/main" val="2450825974"/>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2928" y="1742331"/>
            <a:ext cx="7560840" cy="2462213"/>
          </a:xfrm>
          <a:prstGeom prst="rect">
            <a:avLst/>
          </a:prstGeom>
          <a:noFill/>
        </p:spPr>
        <p:txBody>
          <a:bodyPr wrap="square" rtlCol="0">
            <a:spAutoFit/>
          </a:bodyPr>
          <a:lstStyle/>
          <a:p>
            <a:pPr>
              <a:lnSpc>
                <a:spcPct val="150000"/>
              </a:lnSpc>
            </a:pPr>
            <a:r>
              <a:rPr lang="zh-CN" altLang="en-US" sz="2400" b="1" dirty="0" smtClean="0">
                <a:ea typeface="宋体" panose="02010600030101010101" pitchFamily="2" charset="-122"/>
              </a:rPr>
              <a:t>算法的时间效率：</a:t>
            </a:r>
            <a:r>
              <a:rPr lang="zh-CN" altLang="en-US" sz="2400" dirty="0" smtClean="0">
                <a:ea typeface="宋体" panose="02010600030101010101" pitchFamily="2" charset="-122"/>
              </a:rPr>
              <a:t>开销估计在                                       之间</a:t>
            </a:r>
            <a:endParaRPr lang="en-US" altLang="zh-CN" sz="2400" dirty="0" smtClean="0">
              <a:ea typeface="宋体" panose="02010600030101010101" pitchFamily="2" charset="-122"/>
            </a:endParaRPr>
          </a:p>
          <a:p>
            <a:pPr>
              <a:lnSpc>
                <a:spcPct val="150000"/>
              </a:lnSpc>
            </a:pPr>
            <a:r>
              <a:rPr lang="zh-CN" altLang="en-US" sz="2400" b="1" dirty="0" smtClean="0">
                <a:ea typeface="宋体" panose="02010600030101010101" pitchFamily="2" charset="-122"/>
              </a:rPr>
              <a:t>算法的空间效率：</a:t>
            </a:r>
            <a:r>
              <a:rPr lang="zh-CN" altLang="en-US" sz="2400" dirty="0">
                <a:ea typeface="宋体" panose="02010600030101010101" pitchFamily="2" charset="-122"/>
              </a:rPr>
              <a:t>空间效率很高，只需要一个附加程序单元用于交换，其空间效率</a:t>
            </a:r>
            <a:r>
              <a:rPr lang="zh-CN" altLang="en-US" sz="2400" dirty="0" smtClean="0">
                <a:ea typeface="宋体" panose="02010600030101010101" pitchFamily="2" charset="-122"/>
              </a:rPr>
              <a:t>为</a:t>
            </a:r>
            <a:endParaRPr lang="en-US" altLang="zh-CN" sz="2400" dirty="0" smtClean="0">
              <a:ea typeface="宋体" panose="02010600030101010101" pitchFamily="2" charset="-122"/>
            </a:endParaRPr>
          </a:p>
          <a:p>
            <a:pPr>
              <a:lnSpc>
                <a:spcPct val="150000"/>
              </a:lnSpc>
              <a:spcBef>
                <a:spcPts val="1200"/>
              </a:spcBef>
            </a:pPr>
            <a:r>
              <a:rPr lang="zh-CN" altLang="en-US" sz="2400" b="1" dirty="0" smtClean="0">
                <a:ea typeface="宋体" panose="02010600030101010101" pitchFamily="2" charset="-122"/>
              </a:rPr>
              <a:t>算法的稳定性：不稳定 </a:t>
            </a:r>
            <a:endParaRPr lang="zh-CN" altLang="en-US" sz="2400" b="1" dirty="0">
              <a:ea typeface="宋体" panose="02010600030101010101" pitchFamily="2" charset="-122"/>
            </a:endParaRPr>
          </a:p>
        </p:txBody>
      </p:sp>
      <p:sp>
        <p:nvSpPr>
          <p:cNvPr id="3" name="TextBox 2"/>
          <p:cNvSpPr txBox="1"/>
          <p:nvPr/>
        </p:nvSpPr>
        <p:spPr>
          <a:xfrm>
            <a:off x="3090252" y="908720"/>
            <a:ext cx="4290060" cy="584775"/>
          </a:xfrm>
          <a:prstGeom prst="rect">
            <a:avLst/>
          </a:prstGeom>
          <a:noFill/>
        </p:spPr>
        <p:txBody>
          <a:bodyPr wrap="square" rtlCol="0">
            <a:spAutoFit/>
          </a:bodyPr>
          <a:lstStyle/>
          <a:p>
            <a:r>
              <a:rPr lang="en-US" altLang="zh-CN" sz="3200" b="1" dirty="0">
                <a:ea typeface="宋体" panose="02010600030101010101" pitchFamily="2" charset="-122"/>
              </a:rPr>
              <a:t>Shell</a:t>
            </a:r>
            <a:r>
              <a:rPr lang="zh-CN" altLang="en-US" sz="3200" b="1" dirty="0" smtClean="0">
                <a:ea typeface="宋体" panose="02010600030101010101" pitchFamily="2" charset="-122"/>
              </a:rPr>
              <a:t>排序效率分析</a:t>
            </a:r>
            <a:endParaRPr lang="zh-CN" altLang="en-US" sz="3200" b="1" dirty="0">
              <a:ea typeface="宋体" panose="02010600030101010101" pitchFamily="2" charset="-122"/>
            </a:endParaRPr>
          </a:p>
        </p:txBody>
      </p:sp>
      <p:pic>
        <p:nvPicPr>
          <p:cNvPr id="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0418" y="2973437"/>
            <a:ext cx="676275" cy="419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70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9361" y="1857772"/>
            <a:ext cx="2466975" cy="419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1725546"/>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975561" y="620688"/>
            <a:ext cx="3528392" cy="792088"/>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常用的内部排序</a:t>
            </a:r>
          </a:p>
        </p:txBody>
      </p:sp>
      <p:sp>
        <p:nvSpPr>
          <p:cNvPr id="6" name="TextBox 5"/>
          <p:cNvSpPr txBox="1"/>
          <p:nvPr/>
        </p:nvSpPr>
        <p:spPr>
          <a:xfrm>
            <a:off x="539552" y="1556792"/>
            <a:ext cx="8400411" cy="5078313"/>
          </a:xfrm>
          <a:prstGeom prst="rect">
            <a:avLst/>
          </a:prstGeom>
          <a:noFill/>
        </p:spPr>
        <p:txBody>
          <a:bodyPr wrap="square" rtlCol="0">
            <a:spAutoFit/>
          </a:bodyPr>
          <a:lstStyle/>
          <a:p>
            <a:pPr marL="457200" indent="-457200">
              <a:lnSpc>
                <a:spcPct val="150000"/>
              </a:lnSpc>
              <a:buFont typeface="Wingdings" pitchFamily="2" charset="2"/>
              <a:buChar char="l"/>
            </a:pPr>
            <a:r>
              <a:rPr lang="zh-CN" altLang="en-US" sz="2800" b="1" dirty="0">
                <a:ea typeface="宋体" pitchFamily="2" charset="-122"/>
              </a:rPr>
              <a:t>选择排序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直接选择排序、堆</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交换排序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冒泡排序、快速</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插入</a:t>
            </a:r>
            <a:r>
              <a:rPr lang="zh-CN" altLang="en-US" sz="2800" b="1" dirty="0" smtClean="0">
                <a:ea typeface="宋体" pitchFamily="2" charset="-122"/>
              </a:rPr>
              <a:t>排序</a:t>
            </a:r>
            <a:endParaRPr lang="en-US" altLang="zh-CN" sz="2800" b="1" dirty="0" smtClean="0">
              <a:ea typeface="宋体" pitchFamily="2" charset="-122"/>
            </a:endParaRPr>
          </a:p>
          <a:p>
            <a:pPr marL="914400" lvl="1" indent="-457200">
              <a:buFont typeface="Wingdings" pitchFamily="2" charset="2"/>
              <a:buChar char="Ø"/>
            </a:pPr>
            <a:r>
              <a:rPr lang="zh-CN" altLang="en-US" sz="2400" dirty="0" smtClean="0">
                <a:ea typeface="宋体" pitchFamily="2" charset="-122"/>
              </a:rPr>
              <a:t>直接插入排序、</a:t>
            </a:r>
            <a:r>
              <a:rPr lang="zh-CN" altLang="zh-CN" sz="2400" dirty="0">
                <a:ea typeface="宋体" pitchFamily="2" charset="-122"/>
              </a:rPr>
              <a:t>折半插入排序</a:t>
            </a:r>
            <a:r>
              <a:rPr lang="zh-CN" altLang="zh-CN" sz="2400" dirty="0" smtClean="0">
                <a:ea typeface="宋体" pitchFamily="2" charset="-122"/>
              </a:rPr>
              <a:t>、</a:t>
            </a:r>
            <a:r>
              <a:rPr lang="en-US" altLang="zh-CN" sz="2400" dirty="0" smtClean="0">
                <a:ea typeface="宋体" pitchFamily="2" charset="-122"/>
              </a:rPr>
              <a:t>Shell</a:t>
            </a:r>
            <a:r>
              <a:rPr lang="zh-CN" altLang="zh-CN" sz="2400" dirty="0" smtClean="0">
                <a:ea typeface="宋体" pitchFamily="2" charset="-122"/>
              </a:rPr>
              <a:t>排序</a:t>
            </a:r>
            <a:endParaRPr lang="en-US" altLang="zh-CN" sz="1600" dirty="0" smtClean="0">
              <a:ea typeface="宋体" pitchFamily="2" charset="-122"/>
            </a:endParaRPr>
          </a:p>
          <a:p>
            <a:pPr marL="457200" indent="-457200">
              <a:lnSpc>
                <a:spcPct val="150000"/>
              </a:lnSpc>
              <a:buFont typeface="Wingdings" pitchFamily="2" charset="2"/>
              <a:buChar char="l"/>
            </a:pPr>
            <a:r>
              <a:rPr lang="zh-CN" altLang="en-US" sz="2800" b="1" dirty="0" smtClean="0">
                <a:solidFill>
                  <a:srgbClr val="FF0000"/>
                </a:solidFill>
                <a:ea typeface="宋体" pitchFamily="2" charset="-122"/>
              </a:rPr>
              <a:t>归并排序</a:t>
            </a:r>
            <a:endParaRPr lang="en-US" altLang="zh-CN" sz="1600" b="1" dirty="0" smtClean="0">
              <a:solidFill>
                <a:srgbClr val="FF0000"/>
              </a:solidFill>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桶式排序</a:t>
            </a:r>
            <a:endParaRPr lang="en-US" altLang="zh-CN" sz="28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基数排序</a:t>
            </a:r>
            <a:endParaRPr lang="en-US" altLang="zh-CN" sz="2800" b="1" dirty="0" smtClean="0">
              <a:ea typeface="宋体" pitchFamily="2" charset="-122"/>
            </a:endParaRPr>
          </a:p>
        </p:txBody>
      </p:sp>
    </p:spTree>
    <p:extLst>
      <p:ext uri="{BB962C8B-B14F-4D97-AF65-F5344CB8AC3E}">
        <p14:creationId xmlns:p14="http://schemas.microsoft.com/office/powerpoint/2010/main" val="3719516764"/>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066" name="Picture 2" descr="C:\Users\shkstart\Desktop\2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7385"/>
            <a:ext cx="9144000" cy="6448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9777946"/>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090" name="Picture 2" descr="C:\Users\shkstart\Desktop\2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7384"/>
            <a:ext cx="9144000" cy="6452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114" name="Picture 2" descr="C:\Users\shkstart\Desktop\2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64833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138" name="Picture 2" descr="C:\Users\shkstart\Desktop\2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27384"/>
            <a:ext cx="9180512" cy="6500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62" name="Picture 2" descr="C:\Users\shkstart\Desktop\2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43" y="26477"/>
            <a:ext cx="9128357" cy="64722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186" name="Picture 2" descr="C:\Users\shkstart\Desktop\2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41" y="454"/>
            <a:ext cx="9132259" cy="64750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83568" y="1196752"/>
            <a:ext cx="7920880" cy="5078313"/>
          </a:xfrm>
          <a:prstGeom prst="rect">
            <a:avLst/>
          </a:prstGeom>
        </p:spPr>
        <p:txBody>
          <a:bodyPr wrap="square">
            <a:spAutoFit/>
          </a:bodyPr>
          <a:lstStyle/>
          <a:p>
            <a:pPr marL="342900" indent="-342900">
              <a:buFont typeface="Wingdings" panose="05000000000000000000" pitchFamily="2" charset="2"/>
              <a:buChar char="Ø"/>
            </a:pPr>
            <a:r>
              <a:rPr lang="zh-CN" altLang="en-US" sz="2600" b="1" dirty="0" smtClean="0">
                <a:solidFill>
                  <a:srgbClr val="C00000"/>
                </a:solidFill>
                <a:ea typeface="宋体" panose="02010600030101010101" pitchFamily="2" charset="-122"/>
              </a:rPr>
              <a:t>哈夫曼</a:t>
            </a:r>
            <a:r>
              <a:rPr lang="zh-CN" altLang="en-US" sz="2600" b="1" dirty="0">
                <a:solidFill>
                  <a:srgbClr val="C00000"/>
                </a:solidFill>
                <a:ea typeface="宋体" panose="02010600030101010101" pitchFamily="2" charset="-122"/>
              </a:rPr>
              <a:t>树</a:t>
            </a:r>
            <a:r>
              <a:rPr lang="zh-CN" altLang="en-US" sz="2600" dirty="0">
                <a:ea typeface="宋体" panose="02010600030101010101" pitchFamily="2" charset="-122"/>
              </a:rPr>
              <a:t>，一种带权路径最短的二叉树，在信息检索中很常用。</a:t>
            </a:r>
          </a:p>
          <a:p>
            <a:pPr marL="342900" indent="-342900">
              <a:spcBef>
                <a:spcPts val="1200"/>
              </a:spcBef>
              <a:buFont typeface="Wingdings" panose="05000000000000000000" pitchFamily="2" charset="2"/>
              <a:buChar char="Ø"/>
            </a:pPr>
            <a:r>
              <a:rPr lang="zh-CN" altLang="en-US" sz="2600" b="1" dirty="0" smtClean="0">
                <a:solidFill>
                  <a:srgbClr val="C00000"/>
                </a:solidFill>
                <a:ea typeface="宋体" panose="02010600030101010101" pitchFamily="2" charset="-122"/>
              </a:rPr>
              <a:t>哈夫曼</a:t>
            </a:r>
            <a:r>
              <a:rPr lang="zh-CN" altLang="en-US" sz="2600" b="1" dirty="0">
                <a:solidFill>
                  <a:srgbClr val="C00000"/>
                </a:solidFill>
                <a:ea typeface="宋体" panose="02010600030101010101" pitchFamily="2" charset="-122"/>
              </a:rPr>
              <a:t>编码</a:t>
            </a:r>
            <a:r>
              <a:rPr lang="zh-CN" altLang="en-US" sz="2600" dirty="0">
                <a:ea typeface="宋体" panose="02010600030101010101" pitchFamily="2" charset="-122"/>
              </a:rPr>
              <a:t>，假设需要对一个字符串如“</a:t>
            </a:r>
            <a:r>
              <a:rPr lang="en-US" altLang="zh-CN" sz="2600" dirty="0" err="1">
                <a:ea typeface="宋体" panose="02010600030101010101" pitchFamily="2" charset="-122"/>
              </a:rPr>
              <a:t>abcdabcaba</a:t>
            </a:r>
            <a:r>
              <a:rPr lang="en-US" altLang="zh-CN" sz="2600" dirty="0">
                <a:ea typeface="宋体" panose="02010600030101010101" pitchFamily="2" charset="-122"/>
              </a:rPr>
              <a:t>”</a:t>
            </a:r>
            <a:r>
              <a:rPr lang="zh-CN" altLang="en-US" sz="2600" dirty="0">
                <a:ea typeface="宋体" panose="02010600030101010101" pitchFamily="2" charset="-122"/>
              </a:rPr>
              <a:t>进行编码，将它转换为唯一的二进制码，同时要求转换出来</a:t>
            </a:r>
            <a:r>
              <a:rPr lang="zh-CN" altLang="en-US" sz="2600" dirty="0" smtClean="0">
                <a:ea typeface="宋体" panose="02010600030101010101" pitchFamily="2" charset="-122"/>
              </a:rPr>
              <a:t>的二进制</a:t>
            </a:r>
            <a:r>
              <a:rPr lang="zh-CN" altLang="en-US" sz="2600" dirty="0">
                <a:ea typeface="宋体" panose="02010600030101010101" pitchFamily="2" charset="-122"/>
              </a:rPr>
              <a:t>码的长度最小。我们采用哈夫曼树来解决报文编码问题</a:t>
            </a:r>
            <a:r>
              <a:rPr lang="zh-CN" altLang="en-US" sz="2600" dirty="0" smtClean="0">
                <a:ea typeface="宋体" panose="02010600030101010101" pitchFamily="2" charset="-122"/>
              </a:rPr>
              <a:t>。</a:t>
            </a:r>
            <a:endParaRPr lang="en-US" altLang="zh-CN" sz="2600" dirty="0" smtClean="0">
              <a:ea typeface="宋体" panose="02010600030101010101" pitchFamily="2" charset="-122"/>
            </a:endParaRPr>
          </a:p>
          <a:p>
            <a:pPr marL="342900" indent="-342900">
              <a:spcBef>
                <a:spcPts val="1200"/>
              </a:spcBef>
              <a:buFont typeface="Wingdings" panose="05000000000000000000" pitchFamily="2" charset="2"/>
              <a:buChar char="Ø"/>
            </a:pPr>
            <a:r>
              <a:rPr lang="zh-CN" altLang="en-US" sz="2600" b="1" dirty="0" smtClean="0">
                <a:solidFill>
                  <a:srgbClr val="C00000"/>
                </a:solidFill>
                <a:ea typeface="宋体" panose="02010600030101010101" pitchFamily="2" charset="-122"/>
              </a:rPr>
              <a:t>排序</a:t>
            </a:r>
            <a:r>
              <a:rPr lang="zh-CN" altLang="en-US" sz="2600" b="1" dirty="0">
                <a:solidFill>
                  <a:srgbClr val="C00000"/>
                </a:solidFill>
                <a:ea typeface="宋体" panose="02010600030101010101" pitchFamily="2" charset="-122"/>
              </a:rPr>
              <a:t>二叉树</a:t>
            </a:r>
            <a:r>
              <a:rPr lang="zh-CN" altLang="en-US" sz="2600" dirty="0">
                <a:ea typeface="宋体" panose="02010600030101010101" pitchFamily="2" charset="-122"/>
              </a:rPr>
              <a:t>：一种特殊的二叉树，可以非常方便地对树中的所有节点进行排序和检索。</a:t>
            </a:r>
          </a:p>
          <a:p>
            <a:pPr marL="800100" lvl="1" indent="-342900">
              <a:buFont typeface="Wingdings" panose="05000000000000000000" pitchFamily="2" charset="2"/>
              <a:buChar char="ü"/>
            </a:pPr>
            <a:r>
              <a:rPr lang="zh-CN" altLang="en-US" sz="2400" dirty="0" smtClean="0">
                <a:ea typeface="宋体" panose="02010600030101010101" pitchFamily="2" charset="-122"/>
              </a:rPr>
              <a:t>满足</a:t>
            </a:r>
            <a:r>
              <a:rPr lang="zh-CN" altLang="en-US" sz="2400" dirty="0">
                <a:ea typeface="宋体" panose="02010600030101010101" pitchFamily="2" charset="-122"/>
              </a:rPr>
              <a:t>一些条件的二叉树，才被称为排序二叉树。比如：若它的左子树不为空，左子树上的所有节点值均小于根节点值</a:t>
            </a:r>
            <a:r>
              <a:rPr lang="zh-CN" altLang="en-US" sz="2400" dirty="0" smtClean="0">
                <a:ea typeface="宋体" panose="02010600030101010101" pitchFamily="2" charset="-122"/>
              </a:rPr>
              <a:t>；若</a:t>
            </a:r>
            <a:r>
              <a:rPr lang="zh-CN" altLang="en-US" sz="2400" dirty="0">
                <a:ea typeface="宋体" panose="02010600030101010101" pitchFamily="2" charset="-122"/>
              </a:rPr>
              <a:t>右子树不为空，右子树上的所有节点值均大于根节点值。</a:t>
            </a:r>
          </a:p>
        </p:txBody>
      </p:sp>
    </p:spTree>
    <p:extLst>
      <p:ext uri="{BB962C8B-B14F-4D97-AF65-F5344CB8AC3E}">
        <p14:creationId xmlns:p14="http://schemas.microsoft.com/office/powerpoint/2010/main" val="1625001055"/>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10" name="Picture 2" descr="C:\Users\shkstart\Desktop\3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61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234" name="Picture 2" descr="C:\Users\shkstart\Desktop\3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6" y="8257"/>
            <a:ext cx="9141804" cy="6459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258" name="Picture 2" descr="C:\Users\shkstart\Desktop\3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31" y="-27384"/>
            <a:ext cx="9127069" cy="647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282" name="Picture 2" descr="C:\Users\shkstart\Desktop\3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0"/>
            <a:ext cx="9180512" cy="6500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306" name="Picture 2" descr="C:\Users\shkstart\Desktop\3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0"/>
            <a:ext cx="9180512" cy="6490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30" name="Picture 2" descr="C:\Users\shkstart\Desktop\3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5" y="0"/>
            <a:ext cx="9142675" cy="64861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354" name="Picture 2" descr="C:\Users\shkstart\Desktop\3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273"/>
            <a:ext cx="9144000" cy="65090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1378" name="Picture 2" descr="C:\Users\shkstart\Desktop\3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2613"/>
            <a:ext cx="9180512" cy="6478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38171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02" name="Picture 2" descr="C:\Users\shkstart\Desktop\QQ截图20131127031215.png"/>
          <p:cNvPicPr>
            <a:picLocks noChangeAspect="1" noChangeArrowheads="1"/>
          </p:cNvPicPr>
          <p:nvPr/>
        </p:nvPicPr>
        <p:blipFill rotWithShape="1">
          <a:blip r:embed="rId2">
            <a:extLst>
              <a:ext uri="{28A0092B-C50C-407E-A947-70E740481C1C}">
                <a14:useLocalDpi xmlns:a14="http://schemas.microsoft.com/office/drawing/2010/main" val="0"/>
              </a:ext>
            </a:extLst>
          </a:blip>
          <a:srcRect l="5000" t="9612" r="7678" b="9723"/>
          <a:stretch/>
        </p:blipFill>
        <p:spPr bwMode="auto">
          <a:xfrm>
            <a:off x="-36512" y="28702"/>
            <a:ext cx="9144000" cy="599258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868144" y="6031876"/>
            <a:ext cx="2952328" cy="461665"/>
          </a:xfrm>
          <a:prstGeom prst="rect">
            <a:avLst/>
          </a:prstGeom>
          <a:noFill/>
        </p:spPr>
        <p:txBody>
          <a:bodyPr wrap="square" rtlCol="0">
            <a:spAutoFit/>
          </a:bodyPr>
          <a:lstStyle/>
          <a:p>
            <a:r>
              <a:rPr lang="en-US" altLang="zh-CN" sz="2400" b="1" dirty="0" smtClean="0"/>
              <a:t>MergeSort.java</a:t>
            </a:r>
            <a:endParaRPr lang="zh-CN" altLang="en-US" sz="2400" b="1" dirty="0"/>
          </a:p>
        </p:txBody>
      </p:sp>
    </p:spTree>
    <p:extLst>
      <p:ext uri="{BB962C8B-B14F-4D97-AF65-F5344CB8AC3E}">
        <p14:creationId xmlns:p14="http://schemas.microsoft.com/office/powerpoint/2010/main" val="963040060"/>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2928" y="1742331"/>
            <a:ext cx="7560840" cy="3570208"/>
          </a:xfrm>
          <a:prstGeom prst="rect">
            <a:avLst/>
          </a:prstGeom>
          <a:noFill/>
        </p:spPr>
        <p:txBody>
          <a:bodyPr wrap="square" rtlCol="0">
            <a:spAutoFit/>
          </a:bodyPr>
          <a:lstStyle/>
          <a:p>
            <a:pPr>
              <a:lnSpc>
                <a:spcPct val="150000"/>
              </a:lnSpc>
            </a:pPr>
            <a:r>
              <a:rPr lang="zh-CN" altLang="en-US" sz="2400" b="1" dirty="0" smtClean="0">
                <a:ea typeface="宋体" panose="02010600030101010101" pitchFamily="2" charset="-122"/>
              </a:rPr>
              <a:t>算法的时间效率：</a:t>
            </a:r>
            <a:r>
              <a:rPr lang="zh-CN" altLang="en-US" sz="2400" dirty="0" smtClean="0">
                <a:ea typeface="宋体" panose="02010600030101010101" pitchFamily="2" charset="-122"/>
              </a:rPr>
              <a:t>归并算法需要递归地进行分解、合并，</a:t>
            </a:r>
            <a:r>
              <a:rPr lang="zh-CN" altLang="en-US" sz="2400" dirty="0">
                <a:ea typeface="宋体" panose="02010600030101010101" pitchFamily="2" charset="-122"/>
              </a:rPr>
              <a:t>每</a:t>
            </a:r>
            <a:r>
              <a:rPr lang="zh-CN" altLang="en-US" sz="2400" dirty="0" smtClean="0">
                <a:ea typeface="宋体" panose="02010600030101010101" pitchFamily="2" charset="-122"/>
              </a:rPr>
              <a:t>进行一趟归并排序，需要</a:t>
            </a:r>
            <a:r>
              <a:rPr lang="en-US" altLang="zh-CN" sz="2400" dirty="0" smtClean="0">
                <a:ea typeface="宋体" panose="02010600030101010101" pitchFamily="2" charset="-122"/>
              </a:rPr>
              <a:t>merge()</a:t>
            </a:r>
            <a:r>
              <a:rPr lang="zh-CN" altLang="en-US" sz="2400" dirty="0" smtClean="0">
                <a:ea typeface="宋体" panose="02010600030101010101" pitchFamily="2" charset="-122"/>
              </a:rPr>
              <a:t>方法一次，每次执行</a:t>
            </a:r>
            <a:r>
              <a:rPr lang="en-US" altLang="zh-CN" sz="2400" dirty="0" smtClean="0">
                <a:ea typeface="宋体" panose="02010600030101010101" pitchFamily="2" charset="-122"/>
              </a:rPr>
              <a:t>merge()</a:t>
            </a:r>
            <a:r>
              <a:rPr lang="zh-CN" altLang="en-US" sz="2400" dirty="0" smtClean="0">
                <a:ea typeface="宋体" panose="02010600030101010101" pitchFamily="2" charset="-122"/>
              </a:rPr>
              <a:t>需要比较</a:t>
            </a:r>
            <a:r>
              <a:rPr lang="en-US" altLang="zh-CN" sz="2400" dirty="0" smtClean="0">
                <a:ea typeface="宋体" panose="02010600030101010101" pitchFamily="2" charset="-122"/>
              </a:rPr>
              <a:t>n</a:t>
            </a:r>
            <a:r>
              <a:rPr lang="zh-CN" altLang="en-US" sz="2400" dirty="0" smtClean="0">
                <a:ea typeface="宋体" panose="02010600030101010101" pitchFamily="2" charset="-122"/>
              </a:rPr>
              <a:t>次，故复杂度为</a:t>
            </a:r>
            <a:endParaRPr lang="en-US" altLang="zh-CN" sz="2400" dirty="0" smtClean="0">
              <a:ea typeface="宋体" panose="02010600030101010101" pitchFamily="2" charset="-122"/>
            </a:endParaRPr>
          </a:p>
          <a:p>
            <a:pPr>
              <a:lnSpc>
                <a:spcPct val="150000"/>
              </a:lnSpc>
            </a:pPr>
            <a:r>
              <a:rPr lang="zh-CN" altLang="en-US" sz="2400" b="1" dirty="0" smtClean="0">
                <a:ea typeface="宋体" panose="02010600030101010101" pitchFamily="2" charset="-122"/>
              </a:rPr>
              <a:t>算法的空间效率：</a:t>
            </a:r>
            <a:r>
              <a:rPr lang="zh-CN" altLang="en-US" sz="2400" dirty="0" smtClean="0">
                <a:ea typeface="宋体" panose="02010600030101010101" pitchFamily="2" charset="-122"/>
              </a:rPr>
              <a:t>较差，需要一个与原始序列同样大小的辅助序列</a:t>
            </a:r>
            <a:endParaRPr lang="en-US" altLang="zh-CN" sz="2400" dirty="0" smtClean="0">
              <a:ea typeface="宋体" panose="02010600030101010101" pitchFamily="2" charset="-122"/>
            </a:endParaRPr>
          </a:p>
          <a:p>
            <a:pPr>
              <a:lnSpc>
                <a:spcPct val="150000"/>
              </a:lnSpc>
              <a:spcBef>
                <a:spcPts val="1200"/>
              </a:spcBef>
            </a:pPr>
            <a:r>
              <a:rPr lang="zh-CN" altLang="en-US" sz="2400" b="1" dirty="0" smtClean="0">
                <a:ea typeface="宋体" panose="02010600030101010101" pitchFamily="2" charset="-122"/>
              </a:rPr>
              <a:t>算法的稳定性：稳定</a:t>
            </a:r>
            <a:endParaRPr lang="zh-CN" altLang="en-US" sz="2400" b="1" dirty="0">
              <a:ea typeface="宋体" panose="02010600030101010101" pitchFamily="2" charset="-122"/>
            </a:endParaRPr>
          </a:p>
        </p:txBody>
      </p:sp>
      <p:sp>
        <p:nvSpPr>
          <p:cNvPr id="3" name="TextBox 2"/>
          <p:cNvSpPr txBox="1"/>
          <p:nvPr/>
        </p:nvSpPr>
        <p:spPr>
          <a:xfrm>
            <a:off x="3090252" y="908720"/>
            <a:ext cx="3497972" cy="584775"/>
          </a:xfrm>
          <a:prstGeom prst="rect">
            <a:avLst/>
          </a:prstGeom>
          <a:noFill/>
        </p:spPr>
        <p:txBody>
          <a:bodyPr wrap="square" rtlCol="0">
            <a:spAutoFit/>
          </a:bodyPr>
          <a:lstStyle/>
          <a:p>
            <a:r>
              <a:rPr lang="zh-CN" altLang="en-US" sz="3200" b="1" dirty="0">
                <a:latin typeface="宋体" panose="02010600030101010101" pitchFamily="2" charset="-122"/>
                <a:ea typeface="宋体" panose="02010600030101010101" pitchFamily="2" charset="-122"/>
              </a:rPr>
              <a:t>归并</a:t>
            </a:r>
            <a:r>
              <a:rPr lang="zh-CN" altLang="en-US" sz="3200" b="1" dirty="0" smtClean="0">
                <a:latin typeface="宋体" panose="02010600030101010101" pitchFamily="2" charset="-122"/>
                <a:ea typeface="宋体" panose="02010600030101010101" pitchFamily="2" charset="-122"/>
              </a:rPr>
              <a:t>排序效率分析</a:t>
            </a:r>
            <a:endParaRPr lang="zh-CN" altLang="en-US" sz="3200" b="1" dirty="0">
              <a:latin typeface="宋体" panose="02010600030101010101" pitchFamily="2" charset="-122"/>
              <a:ea typeface="宋体" panose="02010600030101010101" pitchFamily="2" charset="-122"/>
            </a:endParaRPr>
          </a:p>
        </p:txBody>
      </p:sp>
      <p:pic>
        <p:nvPicPr>
          <p:cNvPr id="1034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3534" y="2947417"/>
            <a:ext cx="1676400" cy="409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172554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39552" y="1166843"/>
            <a:ext cx="7920880" cy="5139869"/>
          </a:xfrm>
          <a:prstGeom prst="rect">
            <a:avLst/>
          </a:prstGeom>
        </p:spPr>
        <p:txBody>
          <a:bodyPr wrap="square">
            <a:spAutoFit/>
          </a:bodyPr>
          <a:lstStyle/>
          <a:p>
            <a:pPr marL="342900" indent="-342900">
              <a:buFont typeface="Wingdings" panose="05000000000000000000" pitchFamily="2" charset="2"/>
              <a:buChar char="Ø"/>
            </a:pPr>
            <a:r>
              <a:rPr lang="zh-CN" altLang="en-US" sz="2600" b="1" dirty="0" smtClean="0">
                <a:solidFill>
                  <a:srgbClr val="C00000"/>
                </a:solidFill>
                <a:ea typeface="宋体" panose="02010600030101010101" pitchFamily="2" charset="-122"/>
              </a:rPr>
              <a:t>红</a:t>
            </a:r>
            <a:r>
              <a:rPr lang="zh-CN" altLang="en-US" sz="2600" b="1" dirty="0">
                <a:solidFill>
                  <a:srgbClr val="C00000"/>
                </a:solidFill>
                <a:ea typeface="宋体" panose="02010600030101010101" pitchFamily="2" charset="-122"/>
              </a:rPr>
              <a:t>黑树</a:t>
            </a:r>
            <a:r>
              <a:rPr lang="zh-CN" altLang="en-US" sz="2600" dirty="0">
                <a:ea typeface="宋体" panose="02010600030101010101" pitchFamily="2" charset="-122"/>
              </a:rPr>
              <a:t>：一种更高效的检索二叉树，常用来实现关联数组。在实际编程中都有极为广泛的用途，例如</a:t>
            </a:r>
            <a:r>
              <a:rPr lang="en-US" altLang="zh-CN" sz="2600" dirty="0">
                <a:ea typeface="宋体" panose="02010600030101010101" pitchFamily="2" charset="-122"/>
              </a:rPr>
              <a:t>JDK</a:t>
            </a:r>
            <a:r>
              <a:rPr lang="zh-CN" altLang="en-US" sz="2600" dirty="0">
                <a:ea typeface="宋体" panose="02010600030101010101" pitchFamily="2" charset="-122"/>
              </a:rPr>
              <a:t>提供的集合</a:t>
            </a:r>
            <a:r>
              <a:rPr lang="zh-CN" altLang="en-US" sz="2600" dirty="0" smtClean="0">
                <a:ea typeface="宋体" panose="02010600030101010101" pitchFamily="2" charset="-122"/>
              </a:rPr>
              <a:t>类</a:t>
            </a:r>
            <a:r>
              <a:rPr lang="en-US" altLang="zh-CN" sz="2600" dirty="0" err="1" smtClean="0">
                <a:ea typeface="宋体" panose="02010600030101010101" pitchFamily="2" charset="-122"/>
              </a:rPr>
              <a:t>TreeMap</a:t>
            </a:r>
            <a:r>
              <a:rPr lang="zh-CN" altLang="en-US" sz="2600" dirty="0">
                <a:ea typeface="宋体" panose="02010600030101010101" pitchFamily="2" charset="-122"/>
              </a:rPr>
              <a:t>就是一棵红黑树的实现。</a:t>
            </a:r>
          </a:p>
          <a:p>
            <a:pPr marL="800100" lvl="1" indent="-342900">
              <a:lnSpc>
                <a:spcPts val="3200"/>
              </a:lnSpc>
              <a:spcBef>
                <a:spcPts val="1200"/>
              </a:spcBef>
              <a:buFont typeface="Wingdings" panose="05000000000000000000" pitchFamily="2" charset="2"/>
              <a:buChar char="ü"/>
            </a:pPr>
            <a:r>
              <a:rPr lang="zh-CN" altLang="en-US" sz="2400" dirty="0" smtClean="0">
                <a:ea typeface="宋体" panose="02010600030101010101" pitchFamily="2" charset="-122"/>
              </a:rPr>
              <a:t>红</a:t>
            </a:r>
            <a:r>
              <a:rPr lang="zh-CN" altLang="en-US" sz="2400" dirty="0">
                <a:ea typeface="宋体" panose="02010600030101010101" pitchFamily="2" charset="-122"/>
              </a:rPr>
              <a:t>黑树在只读操作上，跟普通排序二叉树上的只读操作相同，只是检索性能好。对于删除和插入操作可能</a:t>
            </a:r>
            <a:r>
              <a:rPr lang="zh-CN" altLang="en-US" sz="2400" dirty="0" smtClean="0">
                <a:ea typeface="宋体" panose="02010600030101010101" pitchFamily="2" charset="-122"/>
              </a:rPr>
              <a:t>导致树</a:t>
            </a:r>
            <a:r>
              <a:rPr lang="zh-CN" altLang="en-US" sz="2400" dirty="0">
                <a:ea typeface="宋体" panose="02010600030101010101" pitchFamily="2" charset="-122"/>
              </a:rPr>
              <a:t>不再符合红黑树的特征。（需要进行颜色的调换）</a:t>
            </a:r>
          </a:p>
          <a:p>
            <a:pPr marL="800100" lvl="1" indent="-342900">
              <a:lnSpc>
                <a:spcPts val="3200"/>
              </a:lnSpc>
              <a:buFont typeface="Wingdings" panose="05000000000000000000" pitchFamily="2" charset="2"/>
              <a:buChar char="ü"/>
            </a:pPr>
            <a:r>
              <a:rPr lang="zh-CN" altLang="en-US" sz="2400" dirty="0" smtClean="0">
                <a:ea typeface="宋体" panose="02010600030101010101" pitchFamily="2" charset="-122"/>
              </a:rPr>
              <a:t>红</a:t>
            </a:r>
            <a:r>
              <a:rPr lang="zh-CN" altLang="en-US" sz="2400" dirty="0">
                <a:ea typeface="宋体" panose="02010600030101010101" pitchFamily="2" charset="-122"/>
              </a:rPr>
              <a:t>黑树的特性：首先满足排序二叉树的特性；每个节点要么红色，要么黑色；根节点是黑色的；所有叶子</a:t>
            </a:r>
            <a:r>
              <a:rPr lang="zh-CN" altLang="en-US" sz="2400" dirty="0" smtClean="0">
                <a:ea typeface="宋体" panose="02010600030101010101" pitchFamily="2" charset="-122"/>
              </a:rPr>
              <a:t>节点都是</a:t>
            </a:r>
            <a:r>
              <a:rPr lang="en-US" altLang="zh-CN" sz="2400" dirty="0">
                <a:ea typeface="宋体" panose="02010600030101010101" pitchFamily="2" charset="-122"/>
              </a:rPr>
              <a:t>null</a:t>
            </a:r>
            <a:r>
              <a:rPr lang="zh-CN" altLang="en-US" sz="2400" dirty="0">
                <a:ea typeface="宋体" panose="02010600030101010101" pitchFamily="2" charset="-122"/>
              </a:rPr>
              <a:t>且为黑色；红色节点的两个子节点是黑色的；从任一节点到其子树的每个叶子节点的路径都包含</a:t>
            </a:r>
            <a:r>
              <a:rPr lang="zh-CN" altLang="en-US" sz="2400" dirty="0" smtClean="0">
                <a:ea typeface="宋体" panose="02010600030101010101" pitchFamily="2" charset="-122"/>
              </a:rPr>
              <a:t>相同数量</a:t>
            </a:r>
            <a:r>
              <a:rPr lang="zh-CN" altLang="en-US" sz="2400" dirty="0">
                <a:ea typeface="宋体" panose="02010600030101010101" pitchFamily="2" charset="-122"/>
              </a:rPr>
              <a:t>的黑色节点）</a:t>
            </a:r>
          </a:p>
        </p:txBody>
      </p:sp>
    </p:spTree>
    <p:extLst>
      <p:ext uri="{BB962C8B-B14F-4D97-AF65-F5344CB8AC3E}">
        <p14:creationId xmlns:p14="http://schemas.microsoft.com/office/powerpoint/2010/main" val="40985944"/>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975561" y="620688"/>
            <a:ext cx="3528392" cy="792088"/>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常用的内部排序</a:t>
            </a:r>
          </a:p>
        </p:txBody>
      </p:sp>
      <p:sp>
        <p:nvSpPr>
          <p:cNvPr id="6" name="TextBox 5"/>
          <p:cNvSpPr txBox="1"/>
          <p:nvPr/>
        </p:nvSpPr>
        <p:spPr>
          <a:xfrm>
            <a:off x="539552" y="1556792"/>
            <a:ext cx="8400411" cy="5078313"/>
          </a:xfrm>
          <a:prstGeom prst="rect">
            <a:avLst/>
          </a:prstGeom>
          <a:noFill/>
        </p:spPr>
        <p:txBody>
          <a:bodyPr wrap="square" rtlCol="0">
            <a:spAutoFit/>
          </a:bodyPr>
          <a:lstStyle/>
          <a:p>
            <a:pPr marL="457200" indent="-457200">
              <a:lnSpc>
                <a:spcPct val="150000"/>
              </a:lnSpc>
              <a:buFont typeface="Wingdings" pitchFamily="2" charset="2"/>
              <a:buChar char="l"/>
            </a:pPr>
            <a:r>
              <a:rPr lang="zh-CN" altLang="en-US" sz="2800" b="1" dirty="0">
                <a:ea typeface="宋体" pitchFamily="2" charset="-122"/>
              </a:rPr>
              <a:t>选择排序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直接选择排序、堆</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交换排序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冒泡排序、快速</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插入</a:t>
            </a:r>
            <a:r>
              <a:rPr lang="zh-CN" altLang="en-US" sz="2800" b="1" dirty="0" smtClean="0">
                <a:ea typeface="宋体" pitchFamily="2" charset="-122"/>
              </a:rPr>
              <a:t>排序</a:t>
            </a:r>
            <a:endParaRPr lang="en-US" altLang="zh-CN" sz="2800" b="1" dirty="0" smtClean="0">
              <a:ea typeface="宋体" pitchFamily="2" charset="-122"/>
            </a:endParaRPr>
          </a:p>
          <a:p>
            <a:pPr marL="914400" lvl="1" indent="-457200">
              <a:buFont typeface="Wingdings" pitchFamily="2" charset="2"/>
              <a:buChar char="Ø"/>
            </a:pPr>
            <a:r>
              <a:rPr lang="zh-CN" altLang="en-US" sz="2400" dirty="0" smtClean="0">
                <a:ea typeface="宋体" pitchFamily="2" charset="-122"/>
              </a:rPr>
              <a:t>直接插入排序、</a:t>
            </a:r>
            <a:r>
              <a:rPr lang="zh-CN" altLang="zh-CN" sz="2400" dirty="0">
                <a:ea typeface="宋体" pitchFamily="2" charset="-122"/>
              </a:rPr>
              <a:t>折半插入排序</a:t>
            </a:r>
            <a:r>
              <a:rPr lang="zh-CN" altLang="zh-CN" sz="2400" dirty="0" smtClean="0">
                <a:ea typeface="宋体" pitchFamily="2" charset="-122"/>
              </a:rPr>
              <a:t>、</a:t>
            </a:r>
            <a:r>
              <a:rPr lang="en-US" altLang="zh-CN" sz="2400" dirty="0" smtClean="0">
                <a:ea typeface="宋体" pitchFamily="2" charset="-122"/>
              </a:rPr>
              <a:t>Shell</a:t>
            </a:r>
            <a:r>
              <a:rPr lang="zh-CN" altLang="zh-CN" sz="2400" dirty="0" smtClean="0">
                <a:ea typeface="宋体" pitchFamily="2" charset="-122"/>
              </a:rPr>
              <a:t>排序</a:t>
            </a:r>
            <a:endParaRPr lang="en-US" altLang="zh-CN" sz="1600"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归并排序</a:t>
            </a:r>
            <a:endParaRPr lang="en-US" altLang="zh-CN" sz="1600" b="1" dirty="0" smtClean="0">
              <a:ea typeface="宋体" pitchFamily="2" charset="-122"/>
            </a:endParaRPr>
          </a:p>
          <a:p>
            <a:pPr marL="457200" indent="-457200">
              <a:lnSpc>
                <a:spcPct val="150000"/>
              </a:lnSpc>
              <a:buFont typeface="Wingdings" pitchFamily="2" charset="2"/>
              <a:buChar char="l"/>
            </a:pPr>
            <a:r>
              <a:rPr lang="zh-CN" altLang="en-US" sz="2800" b="1" dirty="0" smtClean="0">
                <a:solidFill>
                  <a:srgbClr val="FF0000"/>
                </a:solidFill>
                <a:ea typeface="宋体" pitchFamily="2" charset="-122"/>
              </a:rPr>
              <a:t>桶式排序</a:t>
            </a:r>
            <a:endParaRPr lang="en-US" altLang="zh-CN" sz="2800" b="1" dirty="0" smtClean="0">
              <a:solidFill>
                <a:srgbClr val="FF0000"/>
              </a:solidFill>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基数排序</a:t>
            </a:r>
            <a:endParaRPr lang="en-US" altLang="zh-CN" sz="2800" b="1" dirty="0" smtClean="0">
              <a:ea typeface="宋体" pitchFamily="2" charset="-122"/>
            </a:endParaRPr>
          </a:p>
        </p:txBody>
      </p:sp>
    </p:spTree>
    <p:extLst>
      <p:ext uri="{BB962C8B-B14F-4D97-AF65-F5344CB8AC3E}">
        <p14:creationId xmlns:p14="http://schemas.microsoft.com/office/powerpoint/2010/main" val="3923754286"/>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779912" y="908719"/>
            <a:ext cx="3497972" cy="584775"/>
          </a:xfrm>
          <a:prstGeom prst="rect">
            <a:avLst/>
          </a:prstGeom>
          <a:noFill/>
        </p:spPr>
        <p:txBody>
          <a:bodyPr wrap="square" rtlCol="0">
            <a:spAutoFit/>
          </a:bodyPr>
          <a:lstStyle/>
          <a:p>
            <a:r>
              <a:rPr lang="zh-CN" altLang="en-US" sz="3200" b="1" dirty="0" smtClean="0">
                <a:latin typeface="宋体" panose="02010600030101010101" pitchFamily="2" charset="-122"/>
                <a:ea typeface="宋体" panose="02010600030101010101" pitchFamily="2" charset="-122"/>
              </a:rPr>
              <a:t>桶式排序</a:t>
            </a:r>
            <a:endParaRPr lang="zh-CN" altLang="en-US" sz="3200" b="1" dirty="0">
              <a:latin typeface="宋体" panose="02010600030101010101" pitchFamily="2" charset="-122"/>
              <a:ea typeface="宋体" panose="02010600030101010101" pitchFamily="2" charset="-122"/>
            </a:endParaRPr>
          </a:p>
        </p:txBody>
      </p:sp>
      <p:sp>
        <p:nvSpPr>
          <p:cNvPr id="3" name="TextBox 2"/>
          <p:cNvSpPr txBox="1"/>
          <p:nvPr/>
        </p:nvSpPr>
        <p:spPr>
          <a:xfrm>
            <a:off x="539552" y="1493494"/>
            <a:ext cx="8136904" cy="2677656"/>
          </a:xfrm>
          <a:prstGeom prst="rect">
            <a:avLst/>
          </a:prstGeom>
          <a:noFill/>
        </p:spPr>
        <p:txBody>
          <a:bodyPr wrap="square" rtlCol="0">
            <a:spAutoFit/>
          </a:bodyPr>
          <a:lstStyle/>
          <a:p>
            <a:r>
              <a:rPr lang="zh-CN" altLang="en-US" sz="2400" dirty="0" smtClean="0">
                <a:latin typeface="宋体" panose="02010600030101010101" pitchFamily="2" charset="-122"/>
                <a:ea typeface="宋体" panose="02010600030101010101" pitchFamily="2" charset="-122"/>
              </a:rPr>
              <a:t>桶式排序不再是一种基于比较的排序方法，它是一种非常巧妙的排序方式，但这种排序方式需要待排序列满足如下两个特征：</a:t>
            </a:r>
            <a:endParaRPr lang="en-US" altLang="zh-CN" sz="2400" dirty="0" smtClean="0">
              <a:latin typeface="宋体" panose="02010600030101010101" pitchFamily="2" charset="-122"/>
              <a:ea typeface="宋体" panose="02010600030101010101" pitchFamily="2" charset="-122"/>
            </a:endParaRPr>
          </a:p>
          <a:p>
            <a:pPr marL="342900" indent="-342900">
              <a:buFont typeface="Wingdings" panose="05000000000000000000" pitchFamily="2" charset="2"/>
              <a:buChar char="Ø"/>
            </a:pPr>
            <a:r>
              <a:rPr lang="zh-CN" altLang="en-US" sz="2400" dirty="0" smtClean="0">
                <a:latin typeface="宋体" panose="02010600030101010101" pitchFamily="2" charset="-122"/>
                <a:ea typeface="宋体" panose="02010600030101010101" pitchFamily="2" charset="-122"/>
              </a:rPr>
              <a:t>待排序列的所有值处于一个可枚举范围内</a:t>
            </a:r>
            <a:endParaRPr lang="en-US" altLang="zh-CN" sz="2400" dirty="0" smtClean="0">
              <a:latin typeface="宋体" panose="02010600030101010101" pitchFamily="2" charset="-122"/>
              <a:ea typeface="宋体" panose="02010600030101010101" pitchFamily="2" charset="-122"/>
            </a:endParaRPr>
          </a:p>
          <a:p>
            <a:pPr marL="342900" indent="-342900">
              <a:buFont typeface="Wingdings" panose="05000000000000000000" pitchFamily="2" charset="2"/>
              <a:buChar char="Ø"/>
            </a:pPr>
            <a:r>
              <a:rPr lang="zh-CN" altLang="en-US" sz="2400" dirty="0" smtClean="0">
                <a:latin typeface="宋体" panose="02010600030101010101" pitchFamily="2" charset="-122"/>
                <a:ea typeface="宋体" panose="02010600030101010101" pitchFamily="2" charset="-122"/>
              </a:rPr>
              <a:t>待排序列所在的这个可枚举范围不应该太大，否则排序开销太大</a:t>
            </a:r>
            <a:endParaRPr lang="en-US" altLang="zh-CN" sz="2400" dirty="0" smtClean="0">
              <a:latin typeface="宋体" panose="02010600030101010101" pitchFamily="2" charset="-122"/>
              <a:ea typeface="宋体" panose="02010600030101010101" pitchFamily="2" charset="-122"/>
            </a:endParaRPr>
          </a:p>
          <a:p>
            <a:pPr marL="342900" indent="-342900">
              <a:buFont typeface="Wingdings" panose="05000000000000000000" pitchFamily="2" charset="2"/>
              <a:buChar char="Ø"/>
            </a:pPr>
            <a:endParaRPr lang="en-US" altLang="zh-CN" sz="2400" dirty="0" smtClean="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899777946"/>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50200" y="1052736"/>
            <a:ext cx="4572000" cy="830997"/>
          </a:xfrm>
          <a:prstGeom prst="rect">
            <a:avLst/>
          </a:prstGeom>
        </p:spPr>
        <p:txBody>
          <a:bodyPr>
            <a:spAutoFit/>
          </a:bodyPr>
          <a:lstStyle/>
          <a:p>
            <a:r>
              <a:rPr lang="zh-CN" altLang="en-US" sz="2400" dirty="0">
                <a:latin typeface="宋体" panose="02010600030101010101" pitchFamily="2" charset="-122"/>
                <a:ea typeface="宋体" panose="02010600030101010101" pitchFamily="2" charset="-122"/>
              </a:rPr>
              <a:t>以下为例：</a:t>
            </a:r>
            <a:endParaRPr lang="en-US" altLang="zh-CN" sz="2400" dirty="0">
              <a:latin typeface="宋体" panose="02010600030101010101" pitchFamily="2" charset="-122"/>
              <a:ea typeface="宋体" panose="02010600030101010101" pitchFamily="2" charset="-122"/>
            </a:endParaRPr>
          </a:p>
          <a:p>
            <a:r>
              <a:rPr lang="en-US" altLang="zh-CN" sz="2400" dirty="0">
                <a:latin typeface="宋体" panose="02010600030101010101" pitchFamily="2" charset="-122"/>
                <a:ea typeface="宋体" panose="02010600030101010101" pitchFamily="2" charset="-122"/>
              </a:rPr>
              <a:t>5</a:t>
            </a: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4</a:t>
            </a: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2</a:t>
            </a: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4</a:t>
            </a: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1  </a:t>
            </a:r>
            <a:r>
              <a:rPr lang="zh-CN" altLang="en-US" sz="2400" dirty="0">
                <a:latin typeface="宋体" panose="02010600030101010101" pitchFamily="2" charset="-122"/>
                <a:ea typeface="宋体" panose="02010600030101010101" pitchFamily="2" charset="-122"/>
              </a:rPr>
              <a:t>使用桶式排序</a:t>
            </a: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372" y="2269105"/>
            <a:ext cx="8535173" cy="31761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868144" y="6036096"/>
            <a:ext cx="2520280" cy="461665"/>
          </a:xfrm>
          <a:prstGeom prst="rect">
            <a:avLst/>
          </a:prstGeom>
          <a:noFill/>
        </p:spPr>
        <p:txBody>
          <a:bodyPr wrap="square" rtlCol="0">
            <a:spAutoFit/>
          </a:bodyPr>
          <a:lstStyle/>
          <a:p>
            <a:r>
              <a:rPr lang="en-US" altLang="zh-CN" sz="2400" b="1" dirty="0" smtClean="0"/>
              <a:t>BucketSort.java</a:t>
            </a:r>
            <a:endParaRPr lang="zh-CN" altLang="en-US" sz="2400" b="1" dirty="0"/>
          </a:p>
        </p:txBody>
      </p:sp>
    </p:spTree>
    <p:extLst>
      <p:ext uri="{BB962C8B-B14F-4D97-AF65-F5344CB8AC3E}">
        <p14:creationId xmlns:p14="http://schemas.microsoft.com/office/powerpoint/2010/main" val="4050852375"/>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7584" y="1742331"/>
            <a:ext cx="7560840" cy="2462213"/>
          </a:xfrm>
          <a:prstGeom prst="rect">
            <a:avLst/>
          </a:prstGeom>
          <a:noFill/>
        </p:spPr>
        <p:txBody>
          <a:bodyPr wrap="square" rtlCol="0">
            <a:spAutoFit/>
          </a:bodyPr>
          <a:lstStyle/>
          <a:p>
            <a:pPr>
              <a:lnSpc>
                <a:spcPct val="150000"/>
              </a:lnSpc>
            </a:pPr>
            <a:r>
              <a:rPr lang="zh-CN" altLang="en-US" sz="2400" b="1" dirty="0" smtClean="0">
                <a:ea typeface="宋体" panose="02010600030101010101" pitchFamily="2" charset="-122"/>
              </a:rPr>
              <a:t>算法的时间效率：</a:t>
            </a:r>
            <a:r>
              <a:rPr lang="zh-CN" altLang="en-US" sz="2400" dirty="0" smtClean="0">
                <a:ea typeface="宋体" panose="02010600030101010101" pitchFamily="2" charset="-122"/>
              </a:rPr>
              <a:t>时间效率极高，只需经过两轮遍历即可</a:t>
            </a:r>
            <a:endParaRPr lang="en-US" altLang="zh-CN" sz="2400" dirty="0" smtClean="0">
              <a:ea typeface="宋体" panose="02010600030101010101" pitchFamily="2" charset="-122"/>
            </a:endParaRPr>
          </a:p>
          <a:p>
            <a:pPr>
              <a:lnSpc>
                <a:spcPct val="150000"/>
              </a:lnSpc>
            </a:pPr>
            <a:r>
              <a:rPr lang="zh-CN" altLang="en-US" sz="2400" b="1" dirty="0" smtClean="0">
                <a:ea typeface="宋体" panose="02010600030101010101" pitchFamily="2" charset="-122"/>
              </a:rPr>
              <a:t>算法的空间效率：</a:t>
            </a:r>
            <a:r>
              <a:rPr lang="zh-CN" altLang="en-US" sz="2400" dirty="0" smtClean="0">
                <a:ea typeface="宋体" panose="02010600030101010101" pitchFamily="2" charset="-122"/>
              </a:rPr>
              <a:t>空间开销</a:t>
            </a:r>
            <a:r>
              <a:rPr lang="zh-CN" altLang="en-US" sz="2400" dirty="0">
                <a:ea typeface="宋体" panose="02010600030101010101" pitchFamily="2" charset="-122"/>
              </a:rPr>
              <a:t>较</a:t>
            </a:r>
            <a:r>
              <a:rPr lang="zh-CN" altLang="en-US" sz="2400" dirty="0" smtClean="0">
                <a:ea typeface="宋体" panose="02010600030101010101" pitchFamily="2" charset="-122"/>
              </a:rPr>
              <a:t>大，需要两个数组来完成</a:t>
            </a:r>
            <a:endParaRPr lang="en-US" altLang="zh-CN" sz="2400" dirty="0" smtClean="0">
              <a:ea typeface="宋体" panose="02010600030101010101" pitchFamily="2" charset="-122"/>
            </a:endParaRPr>
          </a:p>
          <a:p>
            <a:pPr>
              <a:lnSpc>
                <a:spcPct val="150000"/>
              </a:lnSpc>
              <a:spcBef>
                <a:spcPts val="1200"/>
              </a:spcBef>
            </a:pPr>
            <a:r>
              <a:rPr lang="zh-CN" altLang="en-US" sz="2400" b="1" dirty="0" smtClean="0">
                <a:ea typeface="宋体" panose="02010600030101010101" pitchFamily="2" charset="-122"/>
              </a:rPr>
              <a:t>算法的稳定性：稳定</a:t>
            </a:r>
            <a:endParaRPr lang="zh-CN" altLang="en-US" sz="2400" b="1" dirty="0">
              <a:ea typeface="宋体" panose="02010600030101010101" pitchFamily="2" charset="-122"/>
            </a:endParaRPr>
          </a:p>
        </p:txBody>
      </p:sp>
      <p:sp>
        <p:nvSpPr>
          <p:cNvPr id="3" name="TextBox 2"/>
          <p:cNvSpPr txBox="1"/>
          <p:nvPr/>
        </p:nvSpPr>
        <p:spPr>
          <a:xfrm>
            <a:off x="3090252" y="908720"/>
            <a:ext cx="3497972" cy="584775"/>
          </a:xfrm>
          <a:prstGeom prst="rect">
            <a:avLst/>
          </a:prstGeom>
          <a:noFill/>
        </p:spPr>
        <p:txBody>
          <a:bodyPr wrap="square" rtlCol="0">
            <a:spAutoFit/>
          </a:bodyPr>
          <a:lstStyle/>
          <a:p>
            <a:r>
              <a:rPr lang="zh-CN" altLang="en-US" sz="3200" b="1" dirty="0">
                <a:latin typeface="宋体" panose="02010600030101010101" pitchFamily="2" charset="-122"/>
                <a:ea typeface="宋体" panose="02010600030101010101" pitchFamily="2" charset="-122"/>
              </a:rPr>
              <a:t>桶式</a:t>
            </a:r>
            <a:r>
              <a:rPr lang="zh-CN" altLang="en-US" sz="3200" b="1" dirty="0" smtClean="0">
                <a:latin typeface="宋体" panose="02010600030101010101" pitchFamily="2" charset="-122"/>
                <a:ea typeface="宋体" panose="02010600030101010101" pitchFamily="2" charset="-122"/>
              </a:rPr>
              <a:t>排序效率分析</a:t>
            </a:r>
            <a:endParaRPr lang="zh-CN" altLang="en-US" sz="3200" b="1"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91725546"/>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975561" y="620688"/>
            <a:ext cx="3528392" cy="792088"/>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常用的内部排序</a:t>
            </a:r>
          </a:p>
        </p:txBody>
      </p:sp>
      <p:sp>
        <p:nvSpPr>
          <p:cNvPr id="6" name="TextBox 5"/>
          <p:cNvSpPr txBox="1"/>
          <p:nvPr/>
        </p:nvSpPr>
        <p:spPr>
          <a:xfrm>
            <a:off x="539552" y="1556792"/>
            <a:ext cx="8400411" cy="5078313"/>
          </a:xfrm>
          <a:prstGeom prst="rect">
            <a:avLst/>
          </a:prstGeom>
          <a:noFill/>
        </p:spPr>
        <p:txBody>
          <a:bodyPr wrap="square" rtlCol="0">
            <a:spAutoFit/>
          </a:bodyPr>
          <a:lstStyle/>
          <a:p>
            <a:pPr marL="457200" indent="-457200">
              <a:lnSpc>
                <a:spcPct val="150000"/>
              </a:lnSpc>
              <a:buFont typeface="Wingdings" pitchFamily="2" charset="2"/>
              <a:buChar char="l"/>
            </a:pPr>
            <a:r>
              <a:rPr lang="zh-CN" altLang="en-US" sz="2800" b="1" dirty="0">
                <a:ea typeface="宋体" pitchFamily="2" charset="-122"/>
              </a:rPr>
              <a:t>选择排序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直接选择排序、堆</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交换排序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冒泡排序、快速</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插入</a:t>
            </a:r>
            <a:r>
              <a:rPr lang="zh-CN" altLang="en-US" sz="2800" b="1" dirty="0" smtClean="0">
                <a:ea typeface="宋体" pitchFamily="2" charset="-122"/>
              </a:rPr>
              <a:t>排序</a:t>
            </a:r>
            <a:endParaRPr lang="en-US" altLang="zh-CN" sz="2800" b="1" dirty="0" smtClean="0">
              <a:ea typeface="宋体" pitchFamily="2" charset="-122"/>
            </a:endParaRPr>
          </a:p>
          <a:p>
            <a:pPr marL="914400" lvl="1" indent="-457200">
              <a:buFont typeface="Wingdings" pitchFamily="2" charset="2"/>
              <a:buChar char="Ø"/>
            </a:pPr>
            <a:r>
              <a:rPr lang="zh-CN" altLang="en-US" sz="2400" dirty="0" smtClean="0">
                <a:ea typeface="宋体" pitchFamily="2" charset="-122"/>
              </a:rPr>
              <a:t>直接插入排序、</a:t>
            </a:r>
            <a:r>
              <a:rPr lang="zh-CN" altLang="zh-CN" sz="2400" dirty="0">
                <a:ea typeface="宋体" pitchFamily="2" charset="-122"/>
              </a:rPr>
              <a:t>折半插入排序</a:t>
            </a:r>
            <a:r>
              <a:rPr lang="zh-CN" altLang="zh-CN" sz="2400" dirty="0" smtClean="0">
                <a:ea typeface="宋体" pitchFamily="2" charset="-122"/>
              </a:rPr>
              <a:t>、</a:t>
            </a:r>
            <a:r>
              <a:rPr lang="en-US" altLang="zh-CN" sz="2400" dirty="0" smtClean="0">
                <a:ea typeface="宋体" pitchFamily="2" charset="-122"/>
              </a:rPr>
              <a:t>Shell</a:t>
            </a:r>
            <a:r>
              <a:rPr lang="zh-CN" altLang="zh-CN" sz="2400" dirty="0" smtClean="0">
                <a:ea typeface="宋体" pitchFamily="2" charset="-122"/>
              </a:rPr>
              <a:t>排序</a:t>
            </a:r>
            <a:endParaRPr lang="en-US" altLang="zh-CN" sz="1600"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归并排序</a:t>
            </a:r>
            <a:endParaRPr lang="en-US" altLang="zh-CN" sz="16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桶式排序</a:t>
            </a:r>
            <a:endParaRPr lang="en-US" altLang="zh-CN" sz="2800" b="1" dirty="0" smtClean="0">
              <a:ea typeface="宋体" pitchFamily="2" charset="-122"/>
            </a:endParaRPr>
          </a:p>
          <a:p>
            <a:pPr marL="457200" indent="-457200">
              <a:lnSpc>
                <a:spcPct val="150000"/>
              </a:lnSpc>
              <a:buFont typeface="Wingdings" pitchFamily="2" charset="2"/>
              <a:buChar char="l"/>
            </a:pPr>
            <a:r>
              <a:rPr lang="zh-CN" altLang="en-US" sz="2800" b="1" dirty="0" smtClean="0">
                <a:solidFill>
                  <a:srgbClr val="FF0000"/>
                </a:solidFill>
                <a:ea typeface="宋体" pitchFamily="2" charset="-122"/>
              </a:rPr>
              <a:t>基数排序</a:t>
            </a:r>
            <a:endParaRPr lang="en-US" altLang="zh-CN" sz="2800" b="1" dirty="0" smtClean="0">
              <a:solidFill>
                <a:srgbClr val="FF0000"/>
              </a:solidFill>
              <a:ea typeface="宋体" pitchFamily="2" charset="-122"/>
            </a:endParaRPr>
          </a:p>
        </p:txBody>
      </p:sp>
    </p:spTree>
    <p:extLst>
      <p:ext uri="{BB962C8B-B14F-4D97-AF65-F5344CB8AC3E}">
        <p14:creationId xmlns:p14="http://schemas.microsoft.com/office/powerpoint/2010/main" val="1236736310"/>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a:spLocks noGrp="1" noChangeArrowheads="1"/>
          </p:cNvSpPr>
          <p:nvPr>
            <p:ph type="title"/>
          </p:nvPr>
        </p:nvSpPr>
        <p:spPr>
          <a:xfrm>
            <a:off x="2915816" y="836712"/>
            <a:ext cx="3528392" cy="792088"/>
          </a:xfrm>
          <a:noFill/>
        </p:spPr>
        <p:txBody>
          <a:bodyPr>
            <a:normAutofit/>
          </a:bodyPr>
          <a:lstStyle/>
          <a:p>
            <a:pPr eaLnBrk="1" hangingPunct="1"/>
            <a:r>
              <a:rPr lang="zh-CN" altLang="en-US" sz="3200" b="1" dirty="0" smtClean="0">
                <a:latin typeface="宋体" pitchFamily="2" charset="-122"/>
                <a:ea typeface="宋体" pitchFamily="2" charset="-122"/>
                <a:cs typeface="Arial Unicode MS" pitchFamily="34" charset="-122"/>
              </a:rPr>
              <a:t>基数排序</a:t>
            </a:r>
            <a:endParaRPr lang="zh-CN" altLang="en-US" sz="3200" b="1" dirty="0" smtClean="0">
              <a:solidFill>
                <a:schemeClr val="tx1"/>
              </a:solidFill>
              <a:latin typeface="宋体" pitchFamily="2" charset="-122"/>
              <a:ea typeface="宋体" pitchFamily="2" charset="-122"/>
              <a:cs typeface="Arial Unicode MS" pitchFamily="34" charset="-122"/>
            </a:endParaRPr>
          </a:p>
        </p:txBody>
      </p:sp>
      <p:sp>
        <p:nvSpPr>
          <p:cNvPr id="4" name="TextBox 3"/>
          <p:cNvSpPr txBox="1"/>
          <p:nvPr/>
        </p:nvSpPr>
        <p:spPr>
          <a:xfrm>
            <a:off x="611560" y="1772816"/>
            <a:ext cx="8064896" cy="452431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smtClean="0">
                <a:ea typeface="宋体" panose="02010600030101010101" pitchFamily="2" charset="-122"/>
              </a:rPr>
              <a:t>基数排序已经不再是一种常规的排序方法，它更多地像是一种排序方法的应用，基数排序必须依赖于另外的排序方法。基数排序的总体思路就是将待排数据拆分成多个关键字进行排序，也就是说，基数排序的实质是多关键字排序。</a:t>
            </a:r>
            <a:endParaRPr lang="en-US" altLang="zh-CN" sz="2400" dirty="0" smtClean="0">
              <a:ea typeface="宋体" panose="02010600030101010101" pitchFamily="2" charset="-122"/>
            </a:endParaRPr>
          </a:p>
          <a:p>
            <a:pPr marL="342900" indent="-342900">
              <a:buFont typeface="Wingdings" panose="05000000000000000000" pitchFamily="2" charset="2"/>
              <a:buChar char="l"/>
            </a:pPr>
            <a:r>
              <a:rPr lang="zh-CN" altLang="en-US" sz="2400" dirty="0">
                <a:ea typeface="宋体" panose="02010600030101010101" pitchFamily="2" charset="-122"/>
              </a:rPr>
              <a:t>多</a:t>
            </a:r>
            <a:r>
              <a:rPr lang="zh-CN" altLang="en-US" sz="2400" dirty="0" smtClean="0">
                <a:ea typeface="宋体" panose="02010600030101010101" pitchFamily="2" charset="-122"/>
              </a:rPr>
              <a:t>关键字排序的思路是将待排数据里的排序关键字拆分成多个排序关键字：第</a:t>
            </a:r>
            <a:r>
              <a:rPr lang="en-US" altLang="zh-CN" sz="2400" dirty="0" smtClean="0">
                <a:ea typeface="宋体" panose="02010600030101010101" pitchFamily="2" charset="-122"/>
              </a:rPr>
              <a:t>1</a:t>
            </a:r>
            <a:r>
              <a:rPr lang="zh-CN" altLang="en-US" sz="2400" dirty="0" smtClean="0">
                <a:ea typeface="宋体" panose="02010600030101010101" pitchFamily="2" charset="-122"/>
              </a:rPr>
              <a:t>个子关键字、第</a:t>
            </a:r>
            <a:r>
              <a:rPr lang="en-US" altLang="zh-CN" sz="2400" dirty="0" smtClean="0">
                <a:ea typeface="宋体" panose="02010600030101010101" pitchFamily="2" charset="-122"/>
              </a:rPr>
              <a:t>2</a:t>
            </a:r>
            <a:r>
              <a:rPr lang="zh-CN" altLang="en-US" sz="2400" dirty="0" smtClean="0">
                <a:ea typeface="宋体" panose="02010600030101010101" pitchFamily="2" charset="-122"/>
              </a:rPr>
              <a:t>个子关键字、第</a:t>
            </a:r>
            <a:r>
              <a:rPr lang="en-US" altLang="zh-CN" sz="2400" dirty="0" smtClean="0">
                <a:ea typeface="宋体" panose="02010600030101010101" pitchFamily="2" charset="-122"/>
              </a:rPr>
              <a:t>3</a:t>
            </a:r>
            <a:r>
              <a:rPr lang="zh-CN" altLang="en-US" sz="2400" dirty="0" smtClean="0">
                <a:ea typeface="宋体" panose="02010600030101010101" pitchFamily="2" charset="-122"/>
              </a:rPr>
              <a:t>个子关键字。。。然后，根据子关键字对待排数据进行排序。</a:t>
            </a:r>
            <a:endParaRPr lang="en-US" altLang="zh-CN" sz="2400" dirty="0">
              <a:ea typeface="宋体" panose="02010600030101010101" pitchFamily="2" charset="-122"/>
            </a:endParaRPr>
          </a:p>
          <a:p>
            <a:pPr marL="342900" indent="-342900">
              <a:buFont typeface="Wingdings" panose="05000000000000000000" pitchFamily="2" charset="2"/>
              <a:buChar char="l"/>
            </a:pPr>
            <a:r>
              <a:rPr lang="zh-CN" altLang="en-US" sz="2400" dirty="0" smtClean="0">
                <a:ea typeface="宋体" panose="02010600030101010101" pitchFamily="2" charset="-122"/>
              </a:rPr>
              <a:t>在进行多关键字排序时有两种解决方案：</a:t>
            </a:r>
            <a:endParaRPr lang="en-US" altLang="zh-CN" sz="2400" dirty="0">
              <a:ea typeface="宋体" panose="02010600030101010101" pitchFamily="2" charset="-122"/>
            </a:endParaRPr>
          </a:p>
          <a:p>
            <a:pPr marL="800100" lvl="1" indent="-342900">
              <a:buFont typeface="Wingdings" panose="05000000000000000000" pitchFamily="2" charset="2"/>
              <a:buChar char="Ø"/>
            </a:pPr>
            <a:r>
              <a:rPr lang="zh-CN" altLang="en-US" sz="2400" dirty="0" smtClean="0">
                <a:ea typeface="宋体" panose="02010600030101010101" pitchFamily="2" charset="-122"/>
              </a:rPr>
              <a:t>最高位优先法</a:t>
            </a:r>
            <a:r>
              <a:rPr lang="en-US" altLang="zh-CN" sz="2400" dirty="0" smtClean="0">
                <a:ea typeface="宋体" panose="02010600030101010101" pitchFamily="2" charset="-122"/>
              </a:rPr>
              <a:t>MSD</a:t>
            </a:r>
          </a:p>
          <a:p>
            <a:pPr marL="800100" lvl="1" indent="-342900">
              <a:buFont typeface="Wingdings" panose="05000000000000000000" pitchFamily="2" charset="2"/>
              <a:buChar char="Ø"/>
            </a:pPr>
            <a:r>
              <a:rPr lang="zh-CN" altLang="en-US" sz="2400" dirty="0" smtClean="0">
                <a:ea typeface="宋体" panose="02010600030101010101" pitchFamily="2" charset="-122"/>
              </a:rPr>
              <a:t>最低位优先法</a:t>
            </a:r>
            <a:r>
              <a:rPr lang="en-US" altLang="zh-CN" sz="2400" dirty="0" smtClean="0">
                <a:ea typeface="宋体" panose="02010600030101010101" pitchFamily="2" charset="-122"/>
              </a:rPr>
              <a:t>LSD</a:t>
            </a:r>
          </a:p>
        </p:txBody>
      </p:sp>
    </p:spTree>
    <p:extLst>
      <p:ext uri="{BB962C8B-B14F-4D97-AF65-F5344CB8AC3E}">
        <p14:creationId xmlns:p14="http://schemas.microsoft.com/office/powerpoint/2010/main" val="1589197658"/>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54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124744"/>
            <a:ext cx="8208912" cy="39198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4860032" y="5964088"/>
            <a:ext cx="3888432" cy="461665"/>
          </a:xfrm>
          <a:prstGeom prst="rect">
            <a:avLst/>
          </a:prstGeom>
          <a:noFill/>
        </p:spPr>
        <p:txBody>
          <a:bodyPr wrap="square" rtlCol="0">
            <a:spAutoFit/>
          </a:bodyPr>
          <a:lstStyle/>
          <a:p>
            <a:r>
              <a:rPr lang="en-US" altLang="zh-CN" sz="2400" b="1" dirty="0" smtClean="0"/>
              <a:t>MultiKeyRadixSort.java</a:t>
            </a:r>
            <a:endParaRPr lang="zh-CN" altLang="en-US" sz="2400" b="1" dirty="0"/>
          </a:p>
        </p:txBody>
      </p:sp>
    </p:spTree>
    <p:extLst>
      <p:ext uri="{BB962C8B-B14F-4D97-AF65-F5344CB8AC3E}">
        <p14:creationId xmlns:p14="http://schemas.microsoft.com/office/powerpoint/2010/main" val="1879605109"/>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15816" y="1124744"/>
            <a:ext cx="4320480" cy="584775"/>
          </a:xfrm>
          <a:prstGeom prst="rect">
            <a:avLst/>
          </a:prstGeom>
          <a:noFill/>
        </p:spPr>
        <p:txBody>
          <a:bodyPr wrap="square" rtlCol="0">
            <a:spAutoFit/>
          </a:bodyPr>
          <a:lstStyle/>
          <a:p>
            <a:r>
              <a:rPr lang="en-US" altLang="zh-CN" sz="3200" b="1" dirty="0" smtClean="0">
                <a:latin typeface="宋体" panose="02010600030101010101" pitchFamily="2" charset="-122"/>
                <a:ea typeface="宋体" panose="02010600030101010101" pitchFamily="2" charset="-122"/>
              </a:rPr>
              <a:t>MSD</a:t>
            </a:r>
            <a:r>
              <a:rPr lang="zh-CN" altLang="en-US" sz="3200" b="1" dirty="0" smtClean="0">
                <a:latin typeface="宋体" panose="02010600030101010101" pitchFamily="2" charset="-122"/>
                <a:ea typeface="宋体" panose="02010600030101010101" pitchFamily="2" charset="-122"/>
              </a:rPr>
              <a:t>法和</a:t>
            </a:r>
            <a:r>
              <a:rPr lang="en-US" altLang="zh-CN" sz="3200" b="1" dirty="0" smtClean="0">
                <a:latin typeface="宋体" panose="02010600030101010101" pitchFamily="2" charset="-122"/>
                <a:ea typeface="宋体" panose="02010600030101010101" pitchFamily="2" charset="-122"/>
              </a:rPr>
              <a:t>LSD</a:t>
            </a:r>
            <a:r>
              <a:rPr lang="zh-CN" altLang="en-US" sz="3200" b="1" dirty="0" smtClean="0">
                <a:latin typeface="宋体" panose="02010600030101010101" pitchFamily="2" charset="-122"/>
                <a:ea typeface="宋体" panose="02010600030101010101" pitchFamily="2" charset="-122"/>
              </a:rPr>
              <a:t>法的比较</a:t>
            </a:r>
            <a:endParaRPr lang="zh-CN" altLang="en-US" sz="3200" b="1" dirty="0">
              <a:latin typeface="宋体" panose="02010600030101010101" pitchFamily="2" charset="-122"/>
              <a:ea typeface="宋体" panose="02010600030101010101" pitchFamily="2" charset="-122"/>
            </a:endParaRPr>
          </a:p>
        </p:txBody>
      </p:sp>
      <p:sp>
        <p:nvSpPr>
          <p:cNvPr id="3" name="TextBox 2"/>
          <p:cNvSpPr txBox="1"/>
          <p:nvPr/>
        </p:nvSpPr>
        <p:spPr>
          <a:xfrm>
            <a:off x="971600" y="2348880"/>
            <a:ext cx="7344816" cy="2799100"/>
          </a:xfrm>
          <a:prstGeom prst="rect">
            <a:avLst/>
          </a:prstGeom>
          <a:noFill/>
        </p:spPr>
        <p:txBody>
          <a:bodyPr wrap="square" rtlCol="0">
            <a:spAutoFit/>
          </a:bodyPr>
          <a:lstStyle/>
          <a:p>
            <a:pPr>
              <a:lnSpc>
                <a:spcPct val="150000"/>
              </a:lnSpc>
            </a:pPr>
            <a:r>
              <a:rPr lang="zh-CN" altLang="en-US" sz="2400" dirty="0" smtClean="0">
                <a:ea typeface="宋体" panose="02010600030101010101" pitchFamily="2" charset="-122"/>
              </a:rPr>
              <a:t>比较</a:t>
            </a:r>
            <a:r>
              <a:rPr lang="en-US" altLang="zh-CN" sz="2400" dirty="0" smtClean="0">
                <a:ea typeface="宋体" panose="02010600030101010101" pitchFamily="2" charset="-122"/>
              </a:rPr>
              <a:t>MSD</a:t>
            </a:r>
            <a:r>
              <a:rPr lang="zh-CN" altLang="en-US" sz="2400" dirty="0" smtClean="0">
                <a:ea typeface="宋体" panose="02010600030101010101" pitchFamily="2" charset="-122"/>
              </a:rPr>
              <a:t>法和</a:t>
            </a:r>
            <a:r>
              <a:rPr lang="en-US" altLang="zh-CN" sz="2400" dirty="0" smtClean="0">
                <a:ea typeface="宋体" panose="02010600030101010101" pitchFamily="2" charset="-122"/>
              </a:rPr>
              <a:t>LSD</a:t>
            </a:r>
            <a:r>
              <a:rPr lang="zh-CN" altLang="en-US" sz="2400" dirty="0" smtClean="0">
                <a:ea typeface="宋体" panose="02010600030101010101" pitchFamily="2" charset="-122"/>
              </a:rPr>
              <a:t>法，一般来讲，</a:t>
            </a:r>
            <a:r>
              <a:rPr lang="en-US" altLang="zh-CN" sz="2400" dirty="0" smtClean="0">
                <a:ea typeface="宋体" panose="02010600030101010101" pitchFamily="2" charset="-122"/>
              </a:rPr>
              <a:t>LSD</a:t>
            </a:r>
            <a:r>
              <a:rPr lang="zh-CN" altLang="en-US" sz="2400" dirty="0" smtClean="0">
                <a:ea typeface="宋体" panose="02010600030101010101" pitchFamily="2" charset="-122"/>
              </a:rPr>
              <a:t>法要比</a:t>
            </a:r>
            <a:r>
              <a:rPr lang="en-US" altLang="zh-CN" sz="2400" dirty="0" smtClean="0">
                <a:ea typeface="宋体" panose="02010600030101010101" pitchFamily="2" charset="-122"/>
              </a:rPr>
              <a:t>MSD</a:t>
            </a:r>
            <a:r>
              <a:rPr lang="zh-CN" altLang="en-US" sz="2400" dirty="0" smtClean="0">
                <a:ea typeface="宋体" panose="02010600030101010101" pitchFamily="2" charset="-122"/>
              </a:rPr>
              <a:t>法来得简单，因为</a:t>
            </a:r>
            <a:r>
              <a:rPr lang="en-US" altLang="zh-CN" sz="2400" dirty="0" smtClean="0">
                <a:ea typeface="宋体" panose="02010600030101010101" pitchFamily="2" charset="-122"/>
              </a:rPr>
              <a:t>LSD</a:t>
            </a:r>
            <a:r>
              <a:rPr lang="zh-CN" altLang="en-US" sz="2400" dirty="0" smtClean="0">
                <a:ea typeface="宋体" panose="02010600030101010101" pitchFamily="2" charset="-122"/>
              </a:rPr>
              <a:t>法是从头到尾进行若干次分配和收集，执行的次数取决于构成关键字值的成分为多少；而</a:t>
            </a:r>
            <a:r>
              <a:rPr lang="en-US" altLang="zh-CN" sz="2400" dirty="0" smtClean="0">
                <a:ea typeface="宋体" panose="02010600030101010101" pitchFamily="2" charset="-122"/>
              </a:rPr>
              <a:t>MSD</a:t>
            </a:r>
            <a:r>
              <a:rPr lang="zh-CN" altLang="en-US" sz="2400" dirty="0" smtClean="0">
                <a:ea typeface="宋体" panose="02010600030101010101" pitchFamily="2" charset="-122"/>
              </a:rPr>
              <a:t>法则要处理各序列与子序列的独立排序问题，就可能复杂一些。</a:t>
            </a:r>
            <a:endParaRPr lang="zh-CN" altLang="en-US" sz="2400" dirty="0">
              <a:ea typeface="宋体" panose="02010600030101010101" pitchFamily="2" charset="-122"/>
            </a:endParaRPr>
          </a:p>
        </p:txBody>
      </p:sp>
    </p:spTree>
    <p:extLst>
      <p:ext uri="{BB962C8B-B14F-4D97-AF65-F5344CB8AC3E}">
        <p14:creationId xmlns:p14="http://schemas.microsoft.com/office/powerpoint/2010/main" val="1589197658"/>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8" name="Picture 2" descr="C:\Users\shkstart\Desktop\QQ截图2013112703372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7" y="1124744"/>
            <a:ext cx="8592867" cy="45365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9605109"/>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1720" y="1052735"/>
            <a:ext cx="5328592" cy="584775"/>
          </a:xfrm>
          <a:prstGeom prst="rect">
            <a:avLst/>
          </a:prstGeom>
          <a:noFill/>
        </p:spPr>
        <p:txBody>
          <a:bodyPr wrap="square" rtlCol="0">
            <a:spAutoFit/>
          </a:bodyPr>
          <a:lstStyle/>
          <a:p>
            <a:r>
              <a:rPr lang="zh-CN" altLang="en-US" sz="3200" b="1" dirty="0" smtClean="0">
                <a:latin typeface="宋体" panose="02010600030101010101" pitchFamily="2" charset="-122"/>
                <a:ea typeface="宋体" panose="02010600030101010101" pitchFamily="2" charset="-122"/>
              </a:rPr>
              <a:t>各种内部排序方法性能比较</a:t>
            </a:r>
            <a:endParaRPr lang="zh-CN" altLang="en-US" sz="3200" b="1" dirty="0">
              <a:latin typeface="宋体" panose="02010600030101010101" pitchFamily="2" charset="-122"/>
              <a:ea typeface="宋体" panose="02010600030101010101" pitchFamily="2" charset="-122"/>
            </a:endParaRPr>
          </a:p>
        </p:txBody>
      </p:sp>
      <p:sp>
        <p:nvSpPr>
          <p:cNvPr id="3" name="TextBox 2"/>
          <p:cNvSpPr txBox="1"/>
          <p:nvPr/>
        </p:nvSpPr>
        <p:spPr>
          <a:xfrm>
            <a:off x="467544" y="1916831"/>
            <a:ext cx="8424936" cy="4154984"/>
          </a:xfrm>
          <a:prstGeom prst="rect">
            <a:avLst/>
          </a:prstGeom>
          <a:noFill/>
        </p:spPr>
        <p:txBody>
          <a:bodyPr wrap="square" rtlCol="0">
            <a:spAutoFit/>
          </a:bodyPr>
          <a:lstStyle/>
          <a:p>
            <a:r>
              <a:rPr lang="en-US" altLang="zh-CN" sz="2400" dirty="0" smtClean="0">
                <a:ea typeface="宋体" panose="02010600030101010101" pitchFamily="2" charset="-122"/>
              </a:rPr>
              <a:t>1.</a:t>
            </a:r>
            <a:r>
              <a:rPr lang="zh-CN" altLang="en-US" sz="2400" b="1" dirty="0" smtClean="0">
                <a:solidFill>
                  <a:srgbClr val="0000FF"/>
                </a:solidFill>
                <a:ea typeface="宋体" panose="02010600030101010101" pitchFamily="2" charset="-122"/>
              </a:rPr>
              <a:t>从平均时间而言</a:t>
            </a:r>
            <a:r>
              <a:rPr lang="zh-CN" altLang="en-US" sz="2400" dirty="0" smtClean="0">
                <a:ea typeface="宋体" panose="02010600030101010101" pitchFamily="2" charset="-122"/>
              </a:rPr>
              <a:t>：快速排序最佳。但在最坏情况下时间性能不如堆排序和归并排序。</a:t>
            </a:r>
            <a:endParaRPr lang="en-US" altLang="zh-CN" sz="2400" dirty="0" smtClean="0">
              <a:ea typeface="宋体" panose="02010600030101010101" pitchFamily="2" charset="-122"/>
            </a:endParaRPr>
          </a:p>
          <a:p>
            <a:r>
              <a:rPr lang="en-US" altLang="zh-CN" sz="2400" dirty="0" smtClean="0">
                <a:ea typeface="宋体" panose="02010600030101010101" pitchFamily="2" charset="-122"/>
              </a:rPr>
              <a:t>2.</a:t>
            </a:r>
            <a:r>
              <a:rPr lang="zh-CN" altLang="en-US" sz="2400" b="1" dirty="0" smtClean="0">
                <a:solidFill>
                  <a:srgbClr val="0000FF"/>
                </a:solidFill>
                <a:ea typeface="宋体" panose="02010600030101010101" pitchFamily="2" charset="-122"/>
              </a:rPr>
              <a:t>从算法简单性看</a:t>
            </a:r>
            <a:r>
              <a:rPr lang="zh-CN" altLang="en-US" sz="2400" dirty="0" smtClean="0">
                <a:ea typeface="宋体" panose="02010600030101010101" pitchFamily="2" charset="-122"/>
              </a:rPr>
              <a:t>：由于直接选择排序、直接插入排序和冒泡排序的算法比较简单，将其认为是简单算法，都包含在上图的“简单排序”中。对于</a:t>
            </a:r>
            <a:r>
              <a:rPr lang="en-US" altLang="zh-CN" sz="2400" dirty="0" smtClean="0">
                <a:ea typeface="宋体" panose="02010600030101010101" pitchFamily="2" charset="-122"/>
              </a:rPr>
              <a:t>Shell</a:t>
            </a:r>
            <a:r>
              <a:rPr lang="zh-CN" altLang="en-US" sz="2400" dirty="0" smtClean="0">
                <a:ea typeface="宋体" panose="02010600030101010101" pitchFamily="2" charset="-122"/>
              </a:rPr>
              <a:t>排序、堆排序、快速排序和归并排序算法，其算法比较复杂，认为是复杂排序。</a:t>
            </a:r>
            <a:endParaRPr lang="en-US" altLang="zh-CN" sz="2400" dirty="0" smtClean="0">
              <a:ea typeface="宋体" panose="02010600030101010101" pitchFamily="2" charset="-122"/>
            </a:endParaRPr>
          </a:p>
          <a:p>
            <a:r>
              <a:rPr lang="en-US" altLang="zh-CN" sz="2400" dirty="0" smtClean="0">
                <a:ea typeface="宋体" panose="02010600030101010101" pitchFamily="2" charset="-122"/>
              </a:rPr>
              <a:t>3.</a:t>
            </a:r>
            <a:r>
              <a:rPr lang="zh-CN" altLang="en-US" sz="2400" b="1" dirty="0" smtClean="0">
                <a:solidFill>
                  <a:srgbClr val="0000FF"/>
                </a:solidFill>
                <a:ea typeface="宋体" panose="02010600030101010101" pitchFamily="2" charset="-122"/>
              </a:rPr>
              <a:t>从稳定性看</a:t>
            </a:r>
            <a:r>
              <a:rPr lang="zh-CN" altLang="en-US" sz="2400" dirty="0" smtClean="0">
                <a:ea typeface="宋体" panose="02010600030101010101" pitchFamily="2" charset="-122"/>
              </a:rPr>
              <a:t>：直接插入排序、冒泡排序和归并排序时稳定的；而直接选择排序、快速排序、</a:t>
            </a:r>
            <a:r>
              <a:rPr lang="en-US" altLang="zh-CN" sz="2400" dirty="0">
                <a:ea typeface="宋体" panose="02010600030101010101" pitchFamily="2" charset="-122"/>
              </a:rPr>
              <a:t> Shell</a:t>
            </a:r>
            <a:r>
              <a:rPr lang="zh-CN" altLang="en-US" sz="2400" dirty="0">
                <a:ea typeface="宋体" panose="02010600030101010101" pitchFamily="2" charset="-122"/>
              </a:rPr>
              <a:t>排序和</a:t>
            </a:r>
            <a:r>
              <a:rPr lang="zh-CN" altLang="en-US" sz="2400" dirty="0" smtClean="0">
                <a:ea typeface="宋体" panose="02010600030101010101" pitchFamily="2" charset="-122"/>
              </a:rPr>
              <a:t>堆排序是不稳定排序</a:t>
            </a:r>
            <a:endParaRPr lang="en-US" altLang="zh-CN" sz="2400" dirty="0" smtClean="0">
              <a:ea typeface="宋体" panose="02010600030101010101" pitchFamily="2" charset="-122"/>
            </a:endParaRPr>
          </a:p>
          <a:p>
            <a:r>
              <a:rPr lang="en-US" altLang="zh-CN" sz="2400" dirty="0" smtClean="0">
                <a:ea typeface="宋体" panose="02010600030101010101" pitchFamily="2" charset="-122"/>
              </a:rPr>
              <a:t>4.</a:t>
            </a:r>
            <a:r>
              <a:rPr lang="zh-CN" altLang="en-US" sz="2400" b="1" dirty="0" smtClean="0">
                <a:solidFill>
                  <a:srgbClr val="0000FF"/>
                </a:solidFill>
                <a:ea typeface="宋体" panose="02010600030101010101" pitchFamily="2" charset="-122"/>
              </a:rPr>
              <a:t>从待排序的记录数</a:t>
            </a:r>
            <a:r>
              <a:rPr lang="en-US" altLang="zh-CN" sz="2400" b="1" dirty="0" smtClean="0">
                <a:solidFill>
                  <a:srgbClr val="0000FF"/>
                </a:solidFill>
                <a:ea typeface="宋体" panose="02010600030101010101" pitchFamily="2" charset="-122"/>
              </a:rPr>
              <a:t>n</a:t>
            </a:r>
            <a:r>
              <a:rPr lang="zh-CN" altLang="en-US" sz="2400" b="1" dirty="0" smtClean="0">
                <a:solidFill>
                  <a:srgbClr val="0000FF"/>
                </a:solidFill>
                <a:ea typeface="宋体" panose="02010600030101010101" pitchFamily="2" charset="-122"/>
              </a:rPr>
              <a:t>的大小看</a:t>
            </a:r>
            <a:r>
              <a:rPr lang="zh-CN" altLang="en-US" sz="2400" dirty="0" smtClean="0">
                <a:ea typeface="宋体" panose="02010600030101010101" pitchFamily="2" charset="-122"/>
              </a:rPr>
              <a:t>，</a:t>
            </a:r>
            <a:r>
              <a:rPr lang="en-US" altLang="zh-CN" sz="2400" dirty="0" smtClean="0">
                <a:ea typeface="宋体" panose="02010600030101010101" pitchFamily="2" charset="-122"/>
              </a:rPr>
              <a:t>n</a:t>
            </a:r>
            <a:r>
              <a:rPr lang="zh-CN" altLang="en-US" sz="2400" dirty="0" smtClean="0">
                <a:ea typeface="宋体" panose="02010600030101010101" pitchFamily="2" charset="-122"/>
              </a:rPr>
              <a:t>较小时，宜采用简单排序；而</a:t>
            </a:r>
            <a:r>
              <a:rPr lang="en-US" altLang="zh-CN" sz="2400" dirty="0" smtClean="0">
                <a:ea typeface="宋体" panose="02010600030101010101" pitchFamily="2" charset="-122"/>
              </a:rPr>
              <a:t>n</a:t>
            </a:r>
            <a:r>
              <a:rPr lang="zh-CN" altLang="en-US" sz="2400" dirty="0" smtClean="0">
                <a:ea typeface="宋体" panose="02010600030101010101" pitchFamily="2" charset="-122"/>
              </a:rPr>
              <a:t>较大时宜采用改进排序。</a:t>
            </a:r>
            <a:endParaRPr lang="en-US" altLang="zh-CN" sz="2400" dirty="0" smtClean="0">
              <a:ea typeface="宋体" panose="02010600030101010101" pitchFamily="2" charset="-122"/>
            </a:endParaRPr>
          </a:p>
        </p:txBody>
      </p:sp>
    </p:spTree>
    <p:extLst>
      <p:ext uri="{BB962C8B-B14F-4D97-AF65-F5344CB8AC3E}">
        <p14:creationId xmlns:p14="http://schemas.microsoft.com/office/powerpoint/2010/main" val="18796051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shkstart\Desktop\u=3751451637,2899856240&amp;fm=23&amp;gp=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5616" y="1916832"/>
            <a:ext cx="7327294" cy="35283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686"/>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59832" y="838453"/>
            <a:ext cx="3672408" cy="646331"/>
          </a:xfrm>
          <a:prstGeom prst="rect">
            <a:avLst/>
          </a:prstGeom>
          <a:noFill/>
        </p:spPr>
        <p:txBody>
          <a:bodyPr wrap="square" rtlCol="0">
            <a:spAutoFit/>
          </a:bodyPr>
          <a:lstStyle/>
          <a:p>
            <a:r>
              <a:rPr lang="zh-CN" altLang="zh-CN" sz="3600" b="1" dirty="0">
                <a:latin typeface="宋体" pitchFamily="2" charset="-122"/>
                <a:ea typeface="宋体" pitchFamily="2" charset="-122"/>
              </a:rPr>
              <a:t>排序方法的选择</a:t>
            </a:r>
            <a:endParaRPr lang="zh-CN" altLang="en-US" sz="3600" b="1" dirty="0">
              <a:latin typeface="宋体" pitchFamily="2" charset="-122"/>
              <a:ea typeface="宋体" pitchFamily="2" charset="-122"/>
            </a:endParaRPr>
          </a:p>
        </p:txBody>
      </p:sp>
      <p:sp>
        <p:nvSpPr>
          <p:cNvPr id="3" name="TextBox 2"/>
          <p:cNvSpPr txBox="1"/>
          <p:nvPr/>
        </p:nvSpPr>
        <p:spPr>
          <a:xfrm>
            <a:off x="334543" y="1772816"/>
            <a:ext cx="8568952" cy="4278094"/>
          </a:xfrm>
          <a:prstGeom prst="rect">
            <a:avLst/>
          </a:prstGeom>
          <a:noFill/>
        </p:spPr>
        <p:txBody>
          <a:bodyPr wrap="square" rtlCol="0">
            <a:spAutoFit/>
          </a:bodyPr>
          <a:lstStyle/>
          <a:p>
            <a:r>
              <a:rPr lang="en-US" altLang="zh-CN" sz="2800" dirty="0">
                <a:ea typeface="宋体" pitchFamily="2" charset="-122"/>
                <a:cs typeface="Times New Roman" pitchFamily="18" charset="0"/>
              </a:rPr>
              <a:t>(1)</a:t>
            </a:r>
            <a:r>
              <a:rPr lang="zh-CN" altLang="zh-CN" sz="2800" dirty="0">
                <a:ea typeface="宋体" pitchFamily="2" charset="-122"/>
                <a:cs typeface="Times New Roman" pitchFamily="18" charset="0"/>
              </a:rPr>
              <a:t>若</a:t>
            </a:r>
            <a:r>
              <a:rPr lang="en-US" altLang="zh-CN" sz="2800" dirty="0">
                <a:ea typeface="宋体" pitchFamily="2" charset="-122"/>
                <a:cs typeface="Times New Roman" pitchFamily="18" charset="0"/>
              </a:rPr>
              <a:t>n</a:t>
            </a:r>
            <a:r>
              <a:rPr lang="zh-CN" altLang="zh-CN" sz="2800" dirty="0">
                <a:ea typeface="宋体" pitchFamily="2" charset="-122"/>
                <a:cs typeface="Times New Roman" pitchFamily="18" charset="0"/>
              </a:rPr>
              <a:t>较小</a:t>
            </a:r>
            <a:r>
              <a:rPr lang="en-US" altLang="zh-CN" sz="2800" dirty="0">
                <a:ea typeface="宋体" pitchFamily="2" charset="-122"/>
                <a:cs typeface="Times New Roman" pitchFamily="18" charset="0"/>
              </a:rPr>
              <a:t>(</a:t>
            </a:r>
            <a:r>
              <a:rPr lang="zh-CN" altLang="zh-CN" sz="2800" dirty="0">
                <a:ea typeface="宋体" pitchFamily="2" charset="-122"/>
                <a:cs typeface="Times New Roman" pitchFamily="18" charset="0"/>
              </a:rPr>
              <a:t>如</a:t>
            </a:r>
            <a:r>
              <a:rPr lang="en-US" altLang="zh-CN" sz="2800" dirty="0">
                <a:ea typeface="宋体" pitchFamily="2" charset="-122"/>
                <a:cs typeface="Times New Roman" pitchFamily="18" charset="0"/>
              </a:rPr>
              <a:t>n≤50)</a:t>
            </a:r>
            <a:r>
              <a:rPr lang="zh-CN" altLang="zh-CN" sz="2800" dirty="0">
                <a:ea typeface="宋体" pitchFamily="2" charset="-122"/>
                <a:cs typeface="Times New Roman" pitchFamily="18" charset="0"/>
              </a:rPr>
              <a:t>，可采用</a:t>
            </a:r>
            <a:r>
              <a:rPr lang="zh-CN" altLang="zh-CN" sz="2800" b="1" dirty="0">
                <a:solidFill>
                  <a:srgbClr val="0000FF"/>
                </a:solidFill>
                <a:ea typeface="宋体" pitchFamily="2" charset="-122"/>
                <a:cs typeface="Times New Roman" pitchFamily="18" charset="0"/>
              </a:rPr>
              <a:t>直接插入</a:t>
            </a:r>
            <a:r>
              <a:rPr lang="zh-CN" altLang="zh-CN" sz="2800" dirty="0">
                <a:ea typeface="宋体" pitchFamily="2" charset="-122"/>
                <a:cs typeface="Times New Roman" pitchFamily="18" charset="0"/>
              </a:rPr>
              <a:t>或</a:t>
            </a:r>
            <a:r>
              <a:rPr lang="zh-CN" altLang="zh-CN" sz="2800" b="1" dirty="0">
                <a:solidFill>
                  <a:srgbClr val="0000FF"/>
                </a:solidFill>
                <a:ea typeface="宋体" pitchFamily="2" charset="-122"/>
                <a:cs typeface="Times New Roman" pitchFamily="18" charset="0"/>
              </a:rPr>
              <a:t>直接选择排序</a:t>
            </a:r>
            <a:r>
              <a:rPr lang="zh-CN" altLang="zh-CN" sz="2800" dirty="0">
                <a:ea typeface="宋体" pitchFamily="2" charset="-122"/>
                <a:cs typeface="Times New Roman" pitchFamily="18" charset="0"/>
              </a:rPr>
              <a:t>。</a:t>
            </a:r>
          </a:p>
          <a:p>
            <a:r>
              <a:rPr lang="en-US" altLang="zh-CN" sz="2800" dirty="0">
                <a:ea typeface="宋体" pitchFamily="2" charset="-122"/>
                <a:cs typeface="Times New Roman" pitchFamily="18" charset="0"/>
              </a:rPr>
              <a:t>  </a:t>
            </a:r>
            <a:r>
              <a:rPr lang="en-US" altLang="zh-CN" sz="2800" dirty="0" smtClean="0">
                <a:ea typeface="宋体" pitchFamily="2" charset="-122"/>
                <a:cs typeface="Times New Roman" pitchFamily="18" charset="0"/>
              </a:rPr>
              <a:t>   </a:t>
            </a:r>
            <a:r>
              <a:rPr lang="zh-CN" altLang="zh-CN" sz="2800" dirty="0" smtClean="0">
                <a:ea typeface="宋体" pitchFamily="2" charset="-122"/>
                <a:cs typeface="Times New Roman" pitchFamily="18" charset="0"/>
              </a:rPr>
              <a:t>当</a:t>
            </a:r>
            <a:r>
              <a:rPr lang="zh-CN" altLang="zh-CN" sz="2800" dirty="0">
                <a:ea typeface="宋体" pitchFamily="2" charset="-122"/>
                <a:cs typeface="Times New Roman" pitchFamily="18" charset="0"/>
              </a:rPr>
              <a:t>记录规模较小时，直接插入排序较好；否则因为直接选择移动的记录数少于直接</a:t>
            </a:r>
            <a:r>
              <a:rPr lang="zh-CN" altLang="zh-CN" sz="2800" dirty="0" smtClean="0">
                <a:ea typeface="宋体" pitchFamily="2" charset="-122"/>
                <a:cs typeface="Times New Roman" pitchFamily="18" charset="0"/>
              </a:rPr>
              <a:t>插</a:t>
            </a:r>
            <a:r>
              <a:rPr lang="zh-CN" altLang="en-US" sz="2800" dirty="0" smtClean="0">
                <a:ea typeface="宋体" pitchFamily="2" charset="-122"/>
                <a:cs typeface="Times New Roman" pitchFamily="18" charset="0"/>
              </a:rPr>
              <a:t>入</a:t>
            </a:r>
            <a:r>
              <a:rPr lang="zh-CN" altLang="zh-CN" sz="2800" dirty="0" smtClean="0">
                <a:ea typeface="宋体" pitchFamily="2" charset="-122"/>
                <a:cs typeface="Times New Roman" pitchFamily="18" charset="0"/>
              </a:rPr>
              <a:t>，</a:t>
            </a:r>
            <a:r>
              <a:rPr lang="zh-CN" altLang="zh-CN" sz="2800" dirty="0">
                <a:ea typeface="宋体" pitchFamily="2" charset="-122"/>
                <a:cs typeface="Times New Roman" pitchFamily="18" charset="0"/>
              </a:rPr>
              <a:t>应选直接选择排序为宜</a:t>
            </a:r>
            <a:r>
              <a:rPr lang="zh-CN" altLang="zh-CN" sz="2800" dirty="0" smtClean="0">
                <a:ea typeface="宋体" pitchFamily="2" charset="-122"/>
                <a:cs typeface="Times New Roman" pitchFamily="18" charset="0"/>
              </a:rPr>
              <a:t>。</a:t>
            </a:r>
            <a:endParaRPr lang="en-US" altLang="zh-CN" sz="2800" dirty="0">
              <a:ea typeface="宋体" pitchFamily="2" charset="-122"/>
              <a:cs typeface="Times New Roman" pitchFamily="18" charset="0"/>
            </a:endParaRPr>
          </a:p>
          <a:p>
            <a:endParaRPr lang="zh-CN" altLang="zh-CN" sz="1000" dirty="0">
              <a:ea typeface="宋体" pitchFamily="2" charset="-122"/>
              <a:cs typeface="Times New Roman" pitchFamily="18" charset="0"/>
            </a:endParaRPr>
          </a:p>
          <a:p>
            <a:r>
              <a:rPr lang="en-US" altLang="zh-CN" sz="2800" dirty="0" smtClean="0">
                <a:ea typeface="宋体" pitchFamily="2" charset="-122"/>
                <a:cs typeface="Times New Roman" pitchFamily="18" charset="0"/>
              </a:rPr>
              <a:t>(</a:t>
            </a:r>
            <a:r>
              <a:rPr lang="en-US" altLang="zh-CN" sz="2800" dirty="0">
                <a:ea typeface="宋体" pitchFamily="2" charset="-122"/>
                <a:cs typeface="Times New Roman" pitchFamily="18" charset="0"/>
              </a:rPr>
              <a:t>2)</a:t>
            </a:r>
            <a:r>
              <a:rPr lang="zh-CN" altLang="zh-CN" sz="2800" dirty="0">
                <a:ea typeface="宋体" pitchFamily="2" charset="-122"/>
                <a:cs typeface="Times New Roman" pitchFamily="18" charset="0"/>
              </a:rPr>
              <a:t>若文件初始状态基本有序</a:t>
            </a:r>
            <a:r>
              <a:rPr lang="en-US" altLang="zh-CN" sz="2800" dirty="0">
                <a:ea typeface="宋体" pitchFamily="2" charset="-122"/>
                <a:cs typeface="Times New Roman" pitchFamily="18" charset="0"/>
              </a:rPr>
              <a:t>(</a:t>
            </a:r>
            <a:r>
              <a:rPr lang="zh-CN" altLang="zh-CN" sz="2800" dirty="0">
                <a:ea typeface="宋体" pitchFamily="2" charset="-122"/>
                <a:cs typeface="Times New Roman" pitchFamily="18" charset="0"/>
              </a:rPr>
              <a:t>指正序</a:t>
            </a:r>
            <a:r>
              <a:rPr lang="en-US" altLang="zh-CN" sz="2800" dirty="0">
                <a:ea typeface="宋体" pitchFamily="2" charset="-122"/>
                <a:cs typeface="Times New Roman" pitchFamily="18" charset="0"/>
              </a:rPr>
              <a:t>)</a:t>
            </a:r>
            <a:r>
              <a:rPr lang="zh-CN" altLang="zh-CN" sz="2800" dirty="0">
                <a:ea typeface="宋体" pitchFamily="2" charset="-122"/>
                <a:cs typeface="Times New Roman" pitchFamily="18" charset="0"/>
              </a:rPr>
              <a:t>，则应选用</a:t>
            </a:r>
            <a:r>
              <a:rPr lang="zh-CN" altLang="zh-CN" sz="2800" b="1" dirty="0">
                <a:solidFill>
                  <a:srgbClr val="0000FF"/>
                </a:solidFill>
                <a:ea typeface="宋体" pitchFamily="2" charset="-122"/>
                <a:cs typeface="Times New Roman" pitchFamily="18" charset="0"/>
              </a:rPr>
              <a:t>直接</a:t>
            </a:r>
            <a:r>
              <a:rPr lang="zh-CN" altLang="zh-CN" sz="2800" b="1" dirty="0" smtClean="0">
                <a:solidFill>
                  <a:srgbClr val="0000FF"/>
                </a:solidFill>
                <a:ea typeface="宋体" pitchFamily="2" charset="-122"/>
                <a:cs typeface="Times New Roman" pitchFamily="18" charset="0"/>
              </a:rPr>
              <a:t>插</a:t>
            </a:r>
            <a:r>
              <a:rPr lang="zh-CN" altLang="en-US" sz="2800" b="1" dirty="0" smtClean="0">
                <a:solidFill>
                  <a:srgbClr val="0000FF"/>
                </a:solidFill>
                <a:ea typeface="宋体" pitchFamily="2" charset="-122"/>
                <a:cs typeface="Times New Roman" pitchFamily="18" charset="0"/>
              </a:rPr>
              <a:t>入</a:t>
            </a:r>
            <a:r>
              <a:rPr lang="zh-CN" altLang="zh-CN" sz="2800" dirty="0" smtClean="0">
                <a:solidFill>
                  <a:srgbClr val="0000FF"/>
                </a:solidFill>
                <a:ea typeface="宋体" pitchFamily="2" charset="-122"/>
                <a:cs typeface="Times New Roman" pitchFamily="18" charset="0"/>
              </a:rPr>
              <a:t>、</a:t>
            </a:r>
            <a:r>
              <a:rPr lang="zh-CN" altLang="zh-CN" sz="2800" b="1" dirty="0">
                <a:solidFill>
                  <a:srgbClr val="0000FF"/>
                </a:solidFill>
                <a:ea typeface="宋体" pitchFamily="2" charset="-122"/>
                <a:cs typeface="Times New Roman" pitchFamily="18" charset="0"/>
              </a:rPr>
              <a:t>冒泡</a:t>
            </a:r>
            <a:r>
              <a:rPr lang="zh-CN" altLang="zh-CN" sz="2800" dirty="0">
                <a:ea typeface="宋体" pitchFamily="2" charset="-122"/>
                <a:cs typeface="Times New Roman" pitchFamily="18" charset="0"/>
              </a:rPr>
              <a:t>或随机的</a:t>
            </a:r>
            <a:r>
              <a:rPr lang="zh-CN" altLang="zh-CN" sz="2800" b="1" dirty="0">
                <a:solidFill>
                  <a:srgbClr val="0000FF"/>
                </a:solidFill>
                <a:ea typeface="宋体" pitchFamily="2" charset="-122"/>
                <a:cs typeface="Times New Roman" pitchFamily="18" charset="0"/>
              </a:rPr>
              <a:t>快速排序</a:t>
            </a:r>
            <a:r>
              <a:rPr lang="zh-CN" altLang="zh-CN" sz="2800" dirty="0">
                <a:ea typeface="宋体" pitchFamily="2" charset="-122"/>
                <a:cs typeface="Times New Roman" pitchFamily="18" charset="0"/>
              </a:rPr>
              <a:t>为宜</a:t>
            </a:r>
            <a:r>
              <a:rPr lang="zh-CN" altLang="zh-CN" sz="2800" dirty="0" smtClean="0">
                <a:ea typeface="宋体" pitchFamily="2" charset="-122"/>
                <a:cs typeface="Times New Roman" pitchFamily="18" charset="0"/>
              </a:rPr>
              <a:t>；</a:t>
            </a:r>
            <a:endParaRPr lang="en-US" altLang="zh-CN" sz="2800" dirty="0" smtClean="0">
              <a:ea typeface="宋体" pitchFamily="2" charset="-122"/>
              <a:cs typeface="Times New Roman" pitchFamily="18" charset="0"/>
            </a:endParaRPr>
          </a:p>
          <a:p>
            <a:endParaRPr lang="zh-CN" altLang="zh-CN" sz="1000" dirty="0">
              <a:ea typeface="宋体" pitchFamily="2" charset="-122"/>
              <a:cs typeface="Times New Roman" pitchFamily="18" charset="0"/>
            </a:endParaRPr>
          </a:p>
          <a:p>
            <a:r>
              <a:rPr lang="en-US" altLang="zh-CN" sz="2800" dirty="0" smtClean="0">
                <a:ea typeface="宋体" pitchFamily="2" charset="-122"/>
                <a:cs typeface="Times New Roman" pitchFamily="18" charset="0"/>
              </a:rPr>
              <a:t>(</a:t>
            </a:r>
            <a:r>
              <a:rPr lang="en-US" altLang="zh-CN" sz="2800" dirty="0">
                <a:ea typeface="宋体" pitchFamily="2" charset="-122"/>
                <a:cs typeface="Times New Roman" pitchFamily="18" charset="0"/>
              </a:rPr>
              <a:t>3)</a:t>
            </a:r>
            <a:r>
              <a:rPr lang="zh-CN" altLang="zh-CN" sz="2800" dirty="0">
                <a:ea typeface="宋体" pitchFamily="2" charset="-122"/>
                <a:cs typeface="Times New Roman" pitchFamily="18" charset="0"/>
              </a:rPr>
              <a:t>若</a:t>
            </a:r>
            <a:r>
              <a:rPr lang="en-US" altLang="zh-CN" sz="2800" dirty="0">
                <a:ea typeface="宋体" pitchFamily="2" charset="-122"/>
                <a:cs typeface="Times New Roman" pitchFamily="18" charset="0"/>
              </a:rPr>
              <a:t>n</a:t>
            </a:r>
            <a:r>
              <a:rPr lang="zh-CN" altLang="zh-CN" sz="2800" dirty="0">
                <a:ea typeface="宋体" pitchFamily="2" charset="-122"/>
                <a:cs typeface="Times New Roman" pitchFamily="18" charset="0"/>
              </a:rPr>
              <a:t>较大，则应采用时间复杂度为</a:t>
            </a:r>
            <a:r>
              <a:rPr lang="en-US" altLang="zh-CN" sz="2800" dirty="0">
                <a:ea typeface="宋体" pitchFamily="2" charset="-122"/>
                <a:cs typeface="Times New Roman" pitchFamily="18" charset="0"/>
              </a:rPr>
              <a:t>O(</a:t>
            </a:r>
            <a:r>
              <a:rPr lang="en-US" altLang="zh-CN" sz="2800" dirty="0" err="1">
                <a:ea typeface="宋体" pitchFamily="2" charset="-122"/>
                <a:cs typeface="Times New Roman" pitchFamily="18" charset="0"/>
              </a:rPr>
              <a:t>nlgn</a:t>
            </a:r>
            <a:r>
              <a:rPr lang="en-US" altLang="zh-CN" sz="2800" dirty="0">
                <a:ea typeface="宋体" pitchFamily="2" charset="-122"/>
                <a:cs typeface="Times New Roman" pitchFamily="18" charset="0"/>
              </a:rPr>
              <a:t>)</a:t>
            </a:r>
            <a:r>
              <a:rPr lang="zh-CN" altLang="zh-CN" sz="2800" dirty="0">
                <a:ea typeface="宋体" pitchFamily="2" charset="-122"/>
                <a:cs typeface="Times New Roman" pitchFamily="18" charset="0"/>
              </a:rPr>
              <a:t>的排序方法：</a:t>
            </a:r>
            <a:r>
              <a:rPr lang="zh-CN" altLang="zh-CN" sz="2800" b="1" dirty="0">
                <a:solidFill>
                  <a:srgbClr val="0000FF"/>
                </a:solidFill>
                <a:ea typeface="宋体" pitchFamily="2" charset="-122"/>
                <a:cs typeface="Times New Roman" pitchFamily="18" charset="0"/>
              </a:rPr>
              <a:t>快速排序</a:t>
            </a:r>
            <a:r>
              <a:rPr lang="zh-CN" altLang="zh-CN" sz="2800" dirty="0">
                <a:solidFill>
                  <a:srgbClr val="0000FF"/>
                </a:solidFill>
                <a:ea typeface="宋体" pitchFamily="2" charset="-122"/>
                <a:cs typeface="Times New Roman" pitchFamily="18" charset="0"/>
              </a:rPr>
              <a:t>、</a:t>
            </a:r>
            <a:r>
              <a:rPr lang="zh-CN" altLang="zh-CN" sz="2800" b="1" dirty="0">
                <a:solidFill>
                  <a:srgbClr val="0000FF"/>
                </a:solidFill>
                <a:ea typeface="宋体" pitchFamily="2" charset="-122"/>
                <a:cs typeface="Times New Roman" pitchFamily="18" charset="0"/>
              </a:rPr>
              <a:t>堆排序</a:t>
            </a:r>
            <a:r>
              <a:rPr lang="zh-CN" altLang="zh-CN" sz="2800" dirty="0">
                <a:ea typeface="宋体" pitchFamily="2" charset="-122"/>
                <a:cs typeface="Times New Roman" pitchFamily="18" charset="0"/>
              </a:rPr>
              <a:t>或</a:t>
            </a:r>
            <a:r>
              <a:rPr lang="zh-CN" altLang="zh-CN" sz="2800" b="1" dirty="0">
                <a:solidFill>
                  <a:srgbClr val="0000FF"/>
                </a:solidFill>
                <a:ea typeface="宋体" pitchFamily="2" charset="-122"/>
                <a:cs typeface="Times New Roman" pitchFamily="18" charset="0"/>
              </a:rPr>
              <a:t>归并排序</a:t>
            </a:r>
            <a:r>
              <a:rPr lang="zh-CN" altLang="zh-CN" sz="2800" dirty="0">
                <a:ea typeface="宋体" pitchFamily="2" charset="-122"/>
                <a:cs typeface="Times New Roman" pitchFamily="18" charset="0"/>
              </a:rPr>
              <a:t>。</a:t>
            </a:r>
          </a:p>
          <a:p>
            <a:endParaRPr lang="zh-CN" altLang="en-US" sz="2800" dirty="0">
              <a:ea typeface="宋体" pitchFamily="2" charset="-122"/>
              <a:cs typeface="Times New Roman" pitchFamily="18" charset="0"/>
            </a:endParaRPr>
          </a:p>
        </p:txBody>
      </p:sp>
    </p:spTree>
    <p:extLst>
      <p:ext uri="{BB962C8B-B14F-4D97-AF65-F5344CB8AC3E}">
        <p14:creationId xmlns:p14="http://schemas.microsoft.com/office/powerpoint/2010/main" val="1811148912"/>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a:xfrm>
            <a:off x="2806695" y="620688"/>
            <a:ext cx="3600400" cy="864096"/>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数组排序</a:t>
            </a:r>
          </a:p>
        </p:txBody>
      </p:sp>
      <p:sp>
        <p:nvSpPr>
          <p:cNvPr id="82947" name="Rectangle 3"/>
          <p:cNvSpPr>
            <a:spLocks noChangeArrowheads="1"/>
          </p:cNvSpPr>
          <p:nvPr/>
        </p:nvSpPr>
        <p:spPr bwMode="auto">
          <a:xfrm>
            <a:off x="285720" y="1643050"/>
            <a:ext cx="8642350" cy="4862870"/>
          </a:xfrm>
          <a:prstGeom prst="rect">
            <a:avLst/>
          </a:prstGeom>
          <a:noFill/>
          <a:ln w="9525">
            <a:noFill/>
            <a:miter lim="800000"/>
            <a:headEnd/>
            <a:tailEnd/>
          </a:ln>
        </p:spPr>
        <p:txBody>
          <a:bodyPr>
            <a:spAutoFit/>
          </a:bodyPr>
          <a:lstStyle/>
          <a:p>
            <a:pPr marL="457200" indent="-457200" algn="just">
              <a:buFont typeface="Wingdings" pitchFamily="2" charset="2"/>
              <a:buChar char="l"/>
            </a:pPr>
            <a:r>
              <a:rPr lang="en-US" altLang="zh-CN" sz="2800" dirty="0" err="1" smtClean="0">
                <a:ea typeface="宋体" pitchFamily="2" charset="-122"/>
                <a:cs typeface="Times New Roman" pitchFamily="18" charset="0"/>
              </a:rPr>
              <a:t>java.util.Arrays</a:t>
            </a:r>
            <a:r>
              <a:rPr lang="zh-CN" altLang="en-US" sz="2800" dirty="0">
                <a:ea typeface="宋体" pitchFamily="2" charset="-122"/>
                <a:cs typeface="Times New Roman" pitchFamily="18" charset="0"/>
              </a:rPr>
              <a:t>类的</a:t>
            </a:r>
            <a:r>
              <a:rPr lang="en-US" altLang="zh-CN" sz="2800" dirty="0">
                <a:solidFill>
                  <a:schemeClr val="accent2"/>
                </a:solidFill>
                <a:ea typeface="宋体" pitchFamily="2" charset="-122"/>
                <a:cs typeface="Times New Roman" pitchFamily="18" charset="0"/>
              </a:rPr>
              <a:t>sort()</a:t>
            </a:r>
            <a:r>
              <a:rPr lang="zh-CN" altLang="en-US" sz="2800" dirty="0">
                <a:ea typeface="宋体" pitchFamily="2" charset="-122"/>
                <a:cs typeface="Times New Roman" pitchFamily="18" charset="0"/>
              </a:rPr>
              <a:t>方法提供了数组元素排序功能：</a:t>
            </a:r>
          </a:p>
          <a:p>
            <a:pPr marL="457200" indent="-457200" algn="just">
              <a:buFont typeface="Wingdings" pitchFamily="2" charset="2"/>
              <a:buNone/>
            </a:pPr>
            <a:endParaRPr lang="zh-CN" altLang="en-US" sz="1600" dirty="0">
              <a:ea typeface="宋体" pitchFamily="2" charset="-122"/>
              <a:cs typeface="Times New Roman" pitchFamily="18" charset="0"/>
            </a:endParaRPr>
          </a:p>
          <a:p>
            <a:pPr marL="457200" indent="-457200" algn="just">
              <a:buFont typeface="Wingdings" pitchFamily="2" charset="2"/>
              <a:buNone/>
            </a:pPr>
            <a:r>
              <a:rPr lang="en-US" altLang="zh-CN" sz="2400" dirty="0" smtClean="0">
                <a:solidFill>
                  <a:srgbClr val="C00000"/>
                </a:solidFill>
                <a:ea typeface="宋体" pitchFamily="2" charset="-122"/>
                <a:cs typeface="Times New Roman" pitchFamily="18" charset="0"/>
              </a:rPr>
              <a:t>	import </a:t>
            </a:r>
            <a:r>
              <a:rPr lang="en-US" altLang="zh-CN" sz="2400" dirty="0" err="1">
                <a:solidFill>
                  <a:srgbClr val="C00000"/>
                </a:solidFill>
                <a:ea typeface="宋体" pitchFamily="2" charset="-122"/>
                <a:cs typeface="Times New Roman" pitchFamily="18" charset="0"/>
              </a:rPr>
              <a:t>java.util</a:t>
            </a:r>
            <a:r>
              <a:rPr lang="en-US" altLang="zh-CN" sz="2400" dirty="0">
                <a:solidFill>
                  <a:srgbClr val="C00000"/>
                </a:solidFill>
                <a:ea typeface="宋体" pitchFamily="2" charset="-122"/>
                <a:cs typeface="Times New Roman" pitchFamily="18" charset="0"/>
              </a:rPr>
              <a:t>.*;</a:t>
            </a:r>
          </a:p>
          <a:p>
            <a:pPr marL="457200" indent="-457200" algn="just">
              <a:buFont typeface="Wingdings" pitchFamily="2" charset="2"/>
              <a:buNone/>
            </a:pPr>
            <a:r>
              <a:rPr lang="en-US" altLang="zh-CN" sz="2400" dirty="0" smtClean="0">
                <a:solidFill>
                  <a:srgbClr val="C00000"/>
                </a:solidFill>
                <a:ea typeface="宋体" pitchFamily="2" charset="-122"/>
                <a:cs typeface="Times New Roman" pitchFamily="18" charset="0"/>
              </a:rPr>
              <a:t>	public </a:t>
            </a:r>
            <a:r>
              <a:rPr lang="en-US" altLang="zh-CN" sz="2400" dirty="0">
                <a:solidFill>
                  <a:srgbClr val="C00000"/>
                </a:solidFill>
                <a:ea typeface="宋体" pitchFamily="2" charset="-122"/>
                <a:cs typeface="Times New Roman" pitchFamily="18" charset="0"/>
              </a:rPr>
              <a:t>class Sort {</a:t>
            </a:r>
          </a:p>
          <a:p>
            <a:pPr marL="457200" indent="-457200" algn="just">
              <a:buFont typeface="Wingdings" pitchFamily="2" charset="2"/>
              <a:buNone/>
            </a:pPr>
            <a:r>
              <a:rPr lang="en-US" altLang="zh-CN" sz="2400" dirty="0">
                <a:solidFill>
                  <a:srgbClr val="C00000"/>
                </a:solidFill>
                <a:ea typeface="宋体" pitchFamily="2" charset="-122"/>
                <a:cs typeface="Times New Roman" pitchFamily="18" charset="0"/>
              </a:rPr>
              <a:t>	</a:t>
            </a:r>
            <a:r>
              <a:rPr lang="en-US" altLang="zh-CN" sz="2400" dirty="0" smtClean="0">
                <a:solidFill>
                  <a:srgbClr val="C00000"/>
                </a:solidFill>
                <a:ea typeface="宋体" pitchFamily="2" charset="-122"/>
                <a:cs typeface="Times New Roman" pitchFamily="18" charset="0"/>
              </a:rPr>
              <a:t>	public </a:t>
            </a:r>
            <a:r>
              <a:rPr lang="en-US" altLang="zh-CN" sz="2400" dirty="0">
                <a:solidFill>
                  <a:srgbClr val="C00000"/>
                </a:solidFill>
                <a:ea typeface="宋体" pitchFamily="2" charset="-122"/>
                <a:cs typeface="Times New Roman" pitchFamily="18" charset="0"/>
              </a:rPr>
              <a:t>static void main(String[] </a:t>
            </a:r>
            <a:r>
              <a:rPr lang="en-US" altLang="zh-CN" sz="2400" dirty="0" err="1">
                <a:solidFill>
                  <a:srgbClr val="C00000"/>
                </a:solidFill>
                <a:ea typeface="宋体" pitchFamily="2" charset="-122"/>
                <a:cs typeface="Times New Roman" pitchFamily="18" charset="0"/>
              </a:rPr>
              <a:t>args</a:t>
            </a:r>
            <a:r>
              <a:rPr lang="en-US" altLang="zh-CN" sz="2400" dirty="0">
                <a:solidFill>
                  <a:srgbClr val="C00000"/>
                </a:solidFill>
                <a:ea typeface="宋体" pitchFamily="2" charset="-122"/>
                <a:cs typeface="Times New Roman" pitchFamily="18" charset="0"/>
              </a:rPr>
              <a:t>) {</a:t>
            </a:r>
          </a:p>
          <a:p>
            <a:pPr marL="457200" indent="-457200" algn="just">
              <a:buFont typeface="Wingdings" pitchFamily="2" charset="2"/>
              <a:buNone/>
            </a:pPr>
            <a:r>
              <a:rPr lang="en-US" altLang="zh-CN" sz="2400" dirty="0">
                <a:solidFill>
                  <a:srgbClr val="C00000"/>
                </a:solidFill>
                <a:ea typeface="宋体" pitchFamily="2" charset="-122"/>
                <a:cs typeface="Times New Roman" pitchFamily="18" charset="0"/>
              </a:rPr>
              <a:t>		</a:t>
            </a:r>
            <a:r>
              <a:rPr lang="en-US" altLang="zh-CN" sz="2400" dirty="0" smtClean="0">
                <a:solidFill>
                  <a:srgbClr val="C00000"/>
                </a:solidFill>
                <a:ea typeface="宋体" pitchFamily="2" charset="-122"/>
                <a:cs typeface="Times New Roman" pitchFamily="18" charset="0"/>
              </a:rPr>
              <a:t>	</a:t>
            </a:r>
            <a:r>
              <a:rPr lang="en-US" altLang="zh-CN" sz="2400" dirty="0" err="1" smtClean="0">
                <a:solidFill>
                  <a:srgbClr val="C00000"/>
                </a:solidFill>
                <a:ea typeface="宋体" pitchFamily="2" charset="-122"/>
                <a:cs typeface="Times New Roman" pitchFamily="18" charset="0"/>
              </a:rPr>
              <a:t>int</a:t>
            </a:r>
            <a:r>
              <a:rPr lang="en-US" altLang="zh-CN" sz="2400" dirty="0" smtClean="0">
                <a:solidFill>
                  <a:srgbClr val="C00000"/>
                </a:solidFill>
                <a:ea typeface="宋体" pitchFamily="2" charset="-122"/>
                <a:cs typeface="Times New Roman" pitchFamily="18" charset="0"/>
              </a:rPr>
              <a:t> </a:t>
            </a:r>
            <a:r>
              <a:rPr lang="en-US" altLang="zh-CN" sz="2400" dirty="0">
                <a:solidFill>
                  <a:srgbClr val="C00000"/>
                </a:solidFill>
                <a:ea typeface="宋体" pitchFamily="2" charset="-122"/>
                <a:cs typeface="Times New Roman" pitchFamily="18" charset="0"/>
              </a:rPr>
              <a:t>[] number = {5,900,1,5,77,30,64,700};</a:t>
            </a:r>
          </a:p>
          <a:p>
            <a:pPr marL="457200" indent="-457200" algn="just">
              <a:buFont typeface="Wingdings" pitchFamily="2" charset="2"/>
              <a:buNone/>
            </a:pPr>
            <a:r>
              <a:rPr lang="en-US" altLang="zh-CN" sz="2400" dirty="0">
                <a:solidFill>
                  <a:srgbClr val="C00000"/>
                </a:solidFill>
                <a:ea typeface="宋体" pitchFamily="2" charset="-122"/>
                <a:cs typeface="Times New Roman" pitchFamily="18" charset="0"/>
              </a:rPr>
              <a:t>		</a:t>
            </a:r>
            <a:r>
              <a:rPr lang="en-US" altLang="zh-CN" sz="2400" dirty="0" smtClean="0">
                <a:solidFill>
                  <a:srgbClr val="C00000"/>
                </a:solidFill>
                <a:ea typeface="宋体" pitchFamily="2" charset="-122"/>
                <a:cs typeface="Times New Roman" pitchFamily="18" charset="0"/>
              </a:rPr>
              <a:t>	</a:t>
            </a:r>
            <a:r>
              <a:rPr lang="en-US" altLang="zh-CN" sz="2400" dirty="0" err="1" smtClean="0">
                <a:solidFill>
                  <a:srgbClr val="C00000"/>
                </a:solidFill>
                <a:ea typeface="宋体" pitchFamily="2" charset="-122"/>
                <a:cs typeface="Times New Roman" pitchFamily="18" charset="0"/>
              </a:rPr>
              <a:t>Arrays.sort</a:t>
            </a:r>
            <a:r>
              <a:rPr lang="en-US" altLang="zh-CN" sz="2400" dirty="0" smtClean="0">
                <a:solidFill>
                  <a:srgbClr val="C00000"/>
                </a:solidFill>
                <a:ea typeface="宋体" pitchFamily="2" charset="-122"/>
                <a:cs typeface="Times New Roman" pitchFamily="18" charset="0"/>
              </a:rPr>
              <a:t>(number</a:t>
            </a:r>
            <a:r>
              <a:rPr lang="en-US" altLang="zh-CN" sz="2400" dirty="0">
                <a:solidFill>
                  <a:srgbClr val="C00000"/>
                </a:solidFill>
                <a:ea typeface="宋体" pitchFamily="2" charset="-122"/>
                <a:cs typeface="Times New Roman" pitchFamily="18" charset="0"/>
              </a:rPr>
              <a:t>);</a:t>
            </a:r>
          </a:p>
          <a:p>
            <a:pPr marL="457200" indent="-457200" algn="just">
              <a:buFont typeface="Wingdings" pitchFamily="2" charset="2"/>
              <a:buNone/>
            </a:pPr>
            <a:r>
              <a:rPr lang="en-US" altLang="zh-CN" sz="2400" dirty="0">
                <a:solidFill>
                  <a:srgbClr val="C00000"/>
                </a:solidFill>
                <a:ea typeface="宋体" pitchFamily="2" charset="-122"/>
                <a:cs typeface="Times New Roman" pitchFamily="18" charset="0"/>
              </a:rPr>
              <a:t>		</a:t>
            </a:r>
            <a:r>
              <a:rPr lang="en-US" altLang="zh-CN" sz="2400" dirty="0" smtClean="0">
                <a:solidFill>
                  <a:srgbClr val="C00000"/>
                </a:solidFill>
                <a:ea typeface="宋体" pitchFamily="2" charset="-122"/>
                <a:cs typeface="Times New Roman" pitchFamily="18" charset="0"/>
              </a:rPr>
              <a:t>	for(</a:t>
            </a:r>
            <a:r>
              <a:rPr lang="en-US" altLang="zh-CN" sz="2400" dirty="0" err="1" smtClean="0">
                <a:solidFill>
                  <a:srgbClr val="C00000"/>
                </a:solidFill>
                <a:ea typeface="宋体" pitchFamily="2" charset="-122"/>
                <a:cs typeface="Times New Roman" pitchFamily="18" charset="0"/>
              </a:rPr>
              <a:t>int</a:t>
            </a:r>
            <a:r>
              <a:rPr lang="en-US" altLang="zh-CN" sz="2400" dirty="0" smtClean="0">
                <a:solidFill>
                  <a:srgbClr val="C00000"/>
                </a:solidFill>
                <a:ea typeface="宋体" pitchFamily="2" charset="-122"/>
                <a:cs typeface="Times New Roman" pitchFamily="18" charset="0"/>
              </a:rPr>
              <a:t> </a:t>
            </a:r>
            <a:r>
              <a:rPr lang="en-US" altLang="zh-CN" sz="2400" dirty="0" err="1">
                <a:solidFill>
                  <a:srgbClr val="C00000"/>
                </a:solidFill>
                <a:ea typeface="宋体" pitchFamily="2" charset="-122"/>
                <a:cs typeface="Times New Roman" pitchFamily="18" charset="0"/>
              </a:rPr>
              <a:t>i</a:t>
            </a:r>
            <a:r>
              <a:rPr lang="en-US" altLang="zh-CN" sz="2400" dirty="0">
                <a:solidFill>
                  <a:srgbClr val="C00000"/>
                </a:solidFill>
                <a:ea typeface="宋体" pitchFamily="2" charset="-122"/>
                <a:cs typeface="Times New Roman" pitchFamily="18" charset="0"/>
              </a:rPr>
              <a:t> = 0; </a:t>
            </a:r>
            <a:r>
              <a:rPr lang="en-US" altLang="zh-CN" sz="2400" dirty="0" err="1">
                <a:solidFill>
                  <a:srgbClr val="C00000"/>
                </a:solidFill>
                <a:ea typeface="宋体" pitchFamily="2" charset="-122"/>
                <a:cs typeface="Times New Roman" pitchFamily="18" charset="0"/>
              </a:rPr>
              <a:t>i</a:t>
            </a:r>
            <a:r>
              <a:rPr lang="en-US" altLang="zh-CN" sz="2400" dirty="0">
                <a:solidFill>
                  <a:srgbClr val="C00000"/>
                </a:solidFill>
                <a:ea typeface="宋体" pitchFamily="2" charset="-122"/>
                <a:cs typeface="Times New Roman" pitchFamily="18" charset="0"/>
              </a:rPr>
              <a:t> &lt; </a:t>
            </a:r>
            <a:r>
              <a:rPr lang="en-US" altLang="zh-CN" sz="2400" dirty="0" err="1">
                <a:solidFill>
                  <a:srgbClr val="C00000"/>
                </a:solidFill>
                <a:ea typeface="宋体" pitchFamily="2" charset="-122"/>
                <a:cs typeface="Times New Roman" pitchFamily="18" charset="0"/>
              </a:rPr>
              <a:t>number.length</a:t>
            </a:r>
            <a:r>
              <a:rPr lang="en-US" altLang="zh-CN" sz="2400" dirty="0">
                <a:solidFill>
                  <a:srgbClr val="C00000"/>
                </a:solidFill>
                <a:ea typeface="宋体" pitchFamily="2" charset="-122"/>
                <a:cs typeface="Times New Roman" pitchFamily="18" charset="0"/>
              </a:rPr>
              <a:t>; </a:t>
            </a:r>
            <a:r>
              <a:rPr lang="en-US" altLang="zh-CN" sz="2400" dirty="0" err="1">
                <a:solidFill>
                  <a:srgbClr val="C00000"/>
                </a:solidFill>
                <a:ea typeface="宋体" pitchFamily="2" charset="-122"/>
                <a:cs typeface="Times New Roman" pitchFamily="18" charset="0"/>
              </a:rPr>
              <a:t>i</a:t>
            </a:r>
            <a:r>
              <a:rPr lang="en-US" altLang="zh-CN" sz="2400" dirty="0">
                <a:solidFill>
                  <a:srgbClr val="C00000"/>
                </a:solidFill>
                <a:ea typeface="宋体" pitchFamily="2" charset="-122"/>
                <a:cs typeface="Times New Roman" pitchFamily="18" charset="0"/>
              </a:rPr>
              <a:t>++)</a:t>
            </a:r>
          </a:p>
          <a:p>
            <a:pPr marL="457200" indent="-457200" algn="just">
              <a:buFont typeface="Wingdings" pitchFamily="2" charset="2"/>
              <a:buNone/>
            </a:pPr>
            <a:r>
              <a:rPr lang="en-US" altLang="zh-CN" sz="2400" dirty="0">
                <a:solidFill>
                  <a:srgbClr val="C00000"/>
                </a:solidFill>
                <a:ea typeface="宋体" pitchFamily="2" charset="-122"/>
                <a:cs typeface="Times New Roman" pitchFamily="18" charset="0"/>
              </a:rPr>
              <a:t>			</a:t>
            </a:r>
            <a:r>
              <a:rPr lang="en-US" altLang="zh-CN" sz="2400" dirty="0" smtClean="0">
                <a:solidFill>
                  <a:srgbClr val="C00000"/>
                </a:solidFill>
                <a:ea typeface="宋体" pitchFamily="2" charset="-122"/>
                <a:cs typeface="Times New Roman" pitchFamily="18" charset="0"/>
              </a:rPr>
              <a:t>	</a:t>
            </a:r>
            <a:r>
              <a:rPr lang="en-US" altLang="zh-CN" sz="2400" dirty="0" err="1" smtClean="0">
                <a:solidFill>
                  <a:srgbClr val="C00000"/>
                </a:solidFill>
                <a:ea typeface="宋体" pitchFamily="2" charset="-122"/>
                <a:cs typeface="Times New Roman" pitchFamily="18" charset="0"/>
              </a:rPr>
              <a:t>System.out.println</a:t>
            </a:r>
            <a:r>
              <a:rPr lang="en-US" altLang="zh-CN" sz="2400" dirty="0" smtClean="0">
                <a:solidFill>
                  <a:srgbClr val="C00000"/>
                </a:solidFill>
                <a:ea typeface="宋体" pitchFamily="2" charset="-122"/>
                <a:cs typeface="Times New Roman" pitchFamily="18" charset="0"/>
              </a:rPr>
              <a:t>(number[</a:t>
            </a:r>
            <a:r>
              <a:rPr lang="en-US" altLang="zh-CN" sz="2400" dirty="0" err="1" smtClean="0">
                <a:solidFill>
                  <a:srgbClr val="C00000"/>
                </a:solidFill>
                <a:ea typeface="宋体" pitchFamily="2" charset="-122"/>
                <a:cs typeface="Times New Roman" pitchFamily="18" charset="0"/>
              </a:rPr>
              <a:t>i</a:t>
            </a:r>
            <a:r>
              <a:rPr lang="en-US" altLang="zh-CN" sz="2400" dirty="0">
                <a:solidFill>
                  <a:srgbClr val="C00000"/>
                </a:solidFill>
                <a:ea typeface="宋体" pitchFamily="2" charset="-122"/>
                <a:cs typeface="Times New Roman" pitchFamily="18" charset="0"/>
              </a:rPr>
              <a:t>]);</a:t>
            </a:r>
          </a:p>
          <a:p>
            <a:pPr marL="457200" indent="-457200" algn="just">
              <a:buFont typeface="Wingdings" pitchFamily="2" charset="2"/>
              <a:buNone/>
            </a:pPr>
            <a:r>
              <a:rPr lang="en-US" altLang="zh-CN" sz="2400" dirty="0" smtClean="0">
                <a:solidFill>
                  <a:srgbClr val="C00000"/>
                </a:solidFill>
                <a:ea typeface="宋体" pitchFamily="2" charset="-122"/>
                <a:cs typeface="Times New Roman" pitchFamily="18" charset="0"/>
              </a:rPr>
              <a:t>	</a:t>
            </a:r>
            <a:r>
              <a:rPr lang="en-US" altLang="zh-CN" sz="2400" dirty="0">
                <a:solidFill>
                  <a:srgbClr val="C00000"/>
                </a:solidFill>
                <a:ea typeface="宋体" pitchFamily="2" charset="-122"/>
                <a:cs typeface="Times New Roman" pitchFamily="18" charset="0"/>
              </a:rPr>
              <a:t>	}</a:t>
            </a:r>
          </a:p>
          <a:p>
            <a:pPr marL="457200" indent="-457200" algn="just">
              <a:buFont typeface="Wingdings" pitchFamily="2" charset="2"/>
              <a:buNone/>
            </a:pPr>
            <a:r>
              <a:rPr lang="en-US" altLang="zh-CN" sz="2400" dirty="0" smtClean="0">
                <a:solidFill>
                  <a:srgbClr val="C00000"/>
                </a:solidFill>
                <a:ea typeface="宋体" pitchFamily="2" charset="-122"/>
                <a:cs typeface="Times New Roman" pitchFamily="18" charset="0"/>
              </a:rPr>
              <a:t>	}</a:t>
            </a:r>
            <a:endParaRPr lang="en-US" altLang="zh-CN" sz="2400" dirty="0">
              <a:solidFill>
                <a:srgbClr val="C00000"/>
              </a:solidFill>
              <a:ea typeface="宋体" pitchFamily="2" charset="-122"/>
              <a:cs typeface="Times New Roman" pitchFamily="18" charset="0"/>
            </a:endParaRPr>
          </a:p>
          <a:p>
            <a:pPr marL="457200" indent="-457200" algn="just"/>
            <a:r>
              <a:rPr lang="en-US" altLang="zh-CN" dirty="0">
                <a:ea typeface="宋体" pitchFamily="2" charset="-122"/>
                <a:cs typeface="Times New Roman" pitchFamily="18" charset="0"/>
              </a:rPr>
              <a:t>    </a:t>
            </a:r>
          </a:p>
        </p:txBody>
      </p:sp>
    </p:spTree>
    <p:extLst>
      <p:ext uri="{BB962C8B-B14F-4D97-AF65-F5344CB8AC3E}">
        <p14:creationId xmlns:p14="http://schemas.microsoft.com/office/powerpoint/2010/main" val="1676023709"/>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23528" y="1151008"/>
            <a:ext cx="4896544" cy="400110"/>
          </a:xfrm>
          <a:prstGeom prst="rect">
            <a:avLst/>
          </a:prstGeom>
        </p:spPr>
        <p:txBody>
          <a:bodyPr wrap="square">
            <a:spAutoFit/>
          </a:bodyPr>
          <a:lstStyle/>
          <a:p>
            <a:r>
              <a:rPr lang="zh-CN" altLang="en-US" sz="2000" b="1" dirty="0" smtClean="0">
                <a:ea typeface="宋体" panose="02010600030101010101" pitchFamily="2" charset="-122"/>
              </a:rPr>
              <a:t>数据结构</a:t>
            </a:r>
            <a:r>
              <a:rPr lang="zh-CN" altLang="en-US" sz="2000" b="1" dirty="0">
                <a:ea typeface="宋体" panose="02010600030101010101" pitchFamily="2" charset="-122"/>
              </a:rPr>
              <a:t>与算法分析</a:t>
            </a:r>
            <a:r>
              <a:rPr lang="en-US" altLang="zh-CN" sz="2000" b="1" dirty="0">
                <a:ea typeface="宋体" panose="02010600030101010101" pitchFamily="2" charset="-122"/>
              </a:rPr>
              <a:t>Java</a:t>
            </a:r>
            <a:r>
              <a:rPr lang="zh-CN" altLang="en-US" sz="2000" b="1" dirty="0">
                <a:ea typeface="宋体" panose="02010600030101010101" pitchFamily="2" charset="-122"/>
              </a:rPr>
              <a:t>语言描述（第</a:t>
            </a:r>
            <a:r>
              <a:rPr lang="en-US" altLang="zh-CN" sz="2000" b="1" dirty="0">
                <a:ea typeface="宋体" panose="02010600030101010101" pitchFamily="2" charset="-122"/>
              </a:rPr>
              <a:t>2</a:t>
            </a:r>
            <a:r>
              <a:rPr lang="zh-CN" altLang="en-US" sz="2000" b="1" dirty="0">
                <a:ea typeface="宋体" panose="02010600030101010101" pitchFamily="2" charset="-122"/>
              </a:rPr>
              <a:t>版）</a:t>
            </a:r>
          </a:p>
        </p:txBody>
      </p:sp>
      <p:sp>
        <p:nvSpPr>
          <p:cNvPr id="3" name="矩形 2"/>
          <p:cNvSpPr/>
          <p:nvPr/>
        </p:nvSpPr>
        <p:spPr>
          <a:xfrm>
            <a:off x="323528" y="1525130"/>
            <a:ext cx="4572000" cy="369332"/>
          </a:xfrm>
          <a:prstGeom prst="rect">
            <a:avLst/>
          </a:prstGeom>
        </p:spPr>
        <p:txBody>
          <a:bodyPr>
            <a:spAutoFit/>
          </a:bodyPr>
          <a:lstStyle/>
          <a:p>
            <a:r>
              <a:rPr lang="en-US" altLang="zh-CN" dirty="0" smtClean="0">
                <a:ea typeface="宋体" panose="02010600030101010101" pitchFamily="2" charset="-122"/>
              </a:rPr>
              <a:t>[</a:t>
            </a:r>
            <a:r>
              <a:rPr lang="zh-CN" altLang="en-US" dirty="0">
                <a:ea typeface="宋体" panose="02010600030101010101" pitchFamily="2" charset="-122"/>
              </a:rPr>
              <a:t>美</a:t>
            </a:r>
            <a:r>
              <a:rPr lang="en-US" altLang="zh-CN" dirty="0">
                <a:ea typeface="宋体" panose="02010600030101010101" pitchFamily="2" charset="-122"/>
              </a:rPr>
              <a:t>] </a:t>
            </a:r>
            <a:r>
              <a:rPr lang="zh-CN" altLang="en-US" dirty="0">
                <a:ea typeface="宋体" panose="02010600030101010101" pitchFamily="2" charset="-122"/>
                <a:hlinkClick r:id="rId2"/>
              </a:rPr>
              <a:t>卡拉罗</a:t>
            </a:r>
            <a:r>
              <a:rPr lang="zh-CN" altLang="en-US" dirty="0">
                <a:ea typeface="宋体" panose="02010600030101010101" pitchFamily="2" charset="-122"/>
              </a:rPr>
              <a:t>（</a:t>
            </a:r>
            <a:r>
              <a:rPr lang="en-US" altLang="zh-CN" dirty="0" err="1">
                <a:ea typeface="宋体" panose="02010600030101010101" pitchFamily="2" charset="-122"/>
                <a:hlinkClick r:id="rId3"/>
              </a:rPr>
              <a:t>Carrano,F.M</a:t>
            </a:r>
            <a:r>
              <a:rPr lang="en-US" altLang="zh-CN" dirty="0">
                <a:ea typeface="宋体" panose="02010600030101010101" pitchFamily="2" charset="-122"/>
                <a:hlinkClick r:id="rId3"/>
              </a:rPr>
              <a:t>.</a:t>
            </a:r>
            <a:r>
              <a:rPr lang="zh-CN" altLang="en-US" dirty="0">
                <a:ea typeface="宋体" panose="02010600030101010101" pitchFamily="2" charset="-122"/>
              </a:rPr>
              <a:t>） 著 </a:t>
            </a:r>
            <a:r>
              <a:rPr lang="zh-CN" altLang="en-US" dirty="0">
                <a:ea typeface="宋体" panose="02010600030101010101" pitchFamily="2" charset="-122"/>
                <a:hlinkClick r:id="rId4"/>
              </a:rPr>
              <a:t>金名</a:t>
            </a:r>
            <a:r>
              <a:rPr lang="zh-CN" altLang="en-US" dirty="0">
                <a:ea typeface="宋体" panose="02010600030101010101" pitchFamily="2" charset="-122"/>
              </a:rPr>
              <a:t>，等 译</a:t>
            </a: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9552" y="1919774"/>
            <a:ext cx="3312368" cy="47049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矩形 3"/>
          <p:cNvSpPr/>
          <p:nvPr/>
        </p:nvSpPr>
        <p:spPr>
          <a:xfrm>
            <a:off x="6300192" y="1305444"/>
            <a:ext cx="1723549" cy="400110"/>
          </a:xfrm>
          <a:prstGeom prst="rect">
            <a:avLst/>
          </a:prstGeom>
        </p:spPr>
        <p:txBody>
          <a:bodyPr wrap="none">
            <a:spAutoFit/>
          </a:bodyPr>
          <a:lstStyle/>
          <a:p>
            <a:r>
              <a:rPr lang="zh-CN" altLang="en-US" sz="2000" b="1" dirty="0">
                <a:ea typeface="宋体" panose="02010600030101010101" pitchFamily="2" charset="-122"/>
              </a:rPr>
              <a:t>大话数据结构</a:t>
            </a:r>
          </a:p>
        </p:txBody>
      </p:sp>
      <p:sp>
        <p:nvSpPr>
          <p:cNvPr id="5" name="矩形 4"/>
          <p:cNvSpPr/>
          <p:nvPr/>
        </p:nvSpPr>
        <p:spPr>
          <a:xfrm>
            <a:off x="6290683" y="1735109"/>
            <a:ext cx="2286000" cy="369332"/>
          </a:xfrm>
          <a:prstGeom prst="rect">
            <a:avLst/>
          </a:prstGeom>
        </p:spPr>
        <p:txBody>
          <a:bodyPr wrap="square">
            <a:spAutoFit/>
          </a:bodyPr>
          <a:lstStyle/>
          <a:p>
            <a:r>
              <a:rPr lang="zh-CN" altLang="en-US" dirty="0" smtClean="0">
                <a:ea typeface="宋体" panose="02010600030101010101" pitchFamily="2" charset="-122"/>
              </a:rPr>
              <a:t>作 者：</a:t>
            </a:r>
            <a:r>
              <a:rPr lang="zh-CN" altLang="en-US" dirty="0" smtClean="0">
                <a:ea typeface="宋体" panose="02010600030101010101" pitchFamily="2" charset="-122"/>
                <a:hlinkClick r:id="rId6"/>
              </a:rPr>
              <a:t>程</a:t>
            </a:r>
            <a:r>
              <a:rPr lang="zh-CN" altLang="en-US" dirty="0">
                <a:ea typeface="宋体" panose="02010600030101010101" pitchFamily="2" charset="-122"/>
                <a:hlinkClick r:id="rId6"/>
              </a:rPr>
              <a:t>杰</a:t>
            </a:r>
            <a:r>
              <a:rPr lang="zh-CN" altLang="en-US" dirty="0">
                <a:ea typeface="宋体" panose="02010600030101010101" pitchFamily="2" charset="-122"/>
              </a:rPr>
              <a:t> 著</a:t>
            </a:r>
          </a:p>
        </p:txBody>
      </p:sp>
      <p:pic>
        <p:nvPicPr>
          <p:cNvPr id="1027"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220072" y="2104441"/>
            <a:ext cx="3220924" cy="45144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25001055"/>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75656" y="1124744"/>
            <a:ext cx="6336704" cy="584775"/>
          </a:xfrm>
          <a:prstGeom prst="rect">
            <a:avLst/>
          </a:prstGeom>
          <a:noFill/>
        </p:spPr>
        <p:txBody>
          <a:bodyPr wrap="square" rtlCol="0">
            <a:spAutoFit/>
          </a:bodyPr>
          <a:lstStyle/>
          <a:p>
            <a:r>
              <a:rPr lang="en-US" altLang="zh-CN" sz="3200" b="1" dirty="0" smtClean="0">
                <a:latin typeface="宋体" panose="02010600030101010101" pitchFamily="2" charset="-122"/>
                <a:ea typeface="宋体" panose="02010600030101010101" pitchFamily="2" charset="-122"/>
              </a:rPr>
              <a:t>IT</a:t>
            </a:r>
            <a:r>
              <a:rPr lang="zh-CN" altLang="en-US" sz="3200" b="1" dirty="0" smtClean="0">
                <a:latin typeface="宋体" panose="02010600030101010101" pitchFamily="2" charset="-122"/>
                <a:ea typeface="宋体" panose="02010600030101010101" pitchFamily="2" charset="-122"/>
              </a:rPr>
              <a:t>定律之计算机行业发展规律</a:t>
            </a:r>
            <a:endParaRPr lang="zh-CN" altLang="en-US" sz="3200" b="1" dirty="0">
              <a:latin typeface="宋体" panose="02010600030101010101" pitchFamily="2" charset="-122"/>
              <a:ea typeface="宋体" panose="02010600030101010101" pitchFamily="2" charset="-122"/>
            </a:endParaRPr>
          </a:p>
        </p:txBody>
      </p:sp>
      <p:sp>
        <p:nvSpPr>
          <p:cNvPr id="5" name="TextBox 4"/>
          <p:cNvSpPr txBox="1"/>
          <p:nvPr/>
        </p:nvSpPr>
        <p:spPr>
          <a:xfrm>
            <a:off x="1187624" y="2132856"/>
            <a:ext cx="7056784" cy="2031325"/>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zh-CN" altLang="en-US" sz="2800" dirty="0" smtClean="0">
                <a:ea typeface="宋体" panose="02010600030101010101" pitchFamily="2" charset="-122"/>
              </a:rPr>
              <a:t>摩尔定律</a:t>
            </a:r>
            <a:r>
              <a:rPr lang="en-US" altLang="zh-CN" sz="2800" dirty="0" smtClean="0">
                <a:ea typeface="宋体" panose="02010600030101010101" pitchFamily="2" charset="-122"/>
              </a:rPr>
              <a:t>(Moore’s Law</a:t>
            </a:r>
            <a:r>
              <a:rPr lang="en-US" altLang="zh-CN" sz="2800" dirty="0">
                <a:ea typeface="宋体" panose="02010600030101010101" pitchFamily="2" charset="-122"/>
              </a:rPr>
              <a:t>)</a:t>
            </a:r>
            <a:endParaRPr lang="en-US" altLang="zh-CN" sz="2800" dirty="0" smtClean="0">
              <a:ea typeface="宋体" panose="02010600030101010101" pitchFamily="2" charset="-122"/>
            </a:endParaRPr>
          </a:p>
          <a:p>
            <a:pPr marL="285750" indent="-285750">
              <a:lnSpc>
                <a:spcPct val="150000"/>
              </a:lnSpc>
              <a:buFont typeface="Wingdings" panose="05000000000000000000" pitchFamily="2" charset="2"/>
              <a:buChar char="Ø"/>
            </a:pPr>
            <a:r>
              <a:rPr lang="zh-CN" altLang="en-US" sz="2800" dirty="0" smtClean="0">
                <a:ea typeface="宋体" panose="02010600030101010101" pitchFamily="2" charset="-122"/>
              </a:rPr>
              <a:t>安迪</a:t>
            </a:r>
            <a:r>
              <a:rPr lang="en-US" altLang="zh-CN" sz="2800" dirty="0" smtClean="0">
                <a:ea typeface="宋体" panose="02010600030101010101" pitchFamily="2" charset="-122"/>
              </a:rPr>
              <a:t>-</a:t>
            </a:r>
            <a:r>
              <a:rPr lang="zh-CN" altLang="en-US" sz="2800" dirty="0" smtClean="0">
                <a:ea typeface="宋体" panose="02010600030101010101" pitchFamily="2" charset="-122"/>
              </a:rPr>
              <a:t>比尔定律</a:t>
            </a:r>
            <a:r>
              <a:rPr lang="en-US" altLang="zh-CN" sz="2800" dirty="0" smtClean="0">
                <a:ea typeface="宋体" panose="02010600030101010101" pitchFamily="2" charset="-122"/>
              </a:rPr>
              <a:t>(Andy and Bill’s Law)</a:t>
            </a:r>
          </a:p>
          <a:p>
            <a:pPr marL="285750" indent="-285750">
              <a:lnSpc>
                <a:spcPct val="150000"/>
              </a:lnSpc>
              <a:buFont typeface="Wingdings" panose="05000000000000000000" pitchFamily="2" charset="2"/>
              <a:buChar char="Ø"/>
            </a:pPr>
            <a:r>
              <a:rPr lang="zh-CN" altLang="en-US" sz="2800" dirty="0" smtClean="0">
                <a:ea typeface="宋体" panose="02010600030101010101" pitchFamily="2" charset="-122"/>
              </a:rPr>
              <a:t>反摩尔定律</a:t>
            </a:r>
            <a:r>
              <a:rPr lang="en-US" altLang="zh-CN" sz="2800" dirty="0" smtClean="0">
                <a:ea typeface="宋体" panose="02010600030101010101" pitchFamily="2" charset="-122"/>
              </a:rPr>
              <a:t>(Reverse Moore’s Law)</a:t>
            </a:r>
            <a:endParaRPr lang="zh-CN" altLang="en-US" sz="2800" dirty="0">
              <a:ea typeface="宋体" panose="02010600030101010101" pitchFamily="2" charset="-122"/>
            </a:endParaRPr>
          </a:p>
        </p:txBody>
      </p:sp>
    </p:spTree>
    <p:extLst>
      <p:ext uri="{BB962C8B-B14F-4D97-AF65-F5344CB8AC3E}">
        <p14:creationId xmlns:p14="http://schemas.microsoft.com/office/powerpoint/2010/main" val="4173207706"/>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43808" y="951238"/>
            <a:ext cx="3672408" cy="646331"/>
          </a:xfrm>
          <a:prstGeom prst="rect">
            <a:avLst/>
          </a:prstGeom>
          <a:noFill/>
        </p:spPr>
        <p:txBody>
          <a:bodyPr wrap="square" rtlCol="0">
            <a:spAutoFit/>
          </a:bodyPr>
          <a:lstStyle/>
          <a:p>
            <a:r>
              <a:rPr lang="zh-CN" altLang="en-US" sz="3600" b="1" dirty="0" smtClean="0">
                <a:latin typeface="宋体" panose="02010600030101010101" pitchFamily="2" charset="-122"/>
                <a:ea typeface="宋体" panose="02010600030101010101" pitchFamily="2" charset="-122"/>
              </a:rPr>
              <a:t>数据结构之</a:t>
            </a:r>
            <a:r>
              <a:rPr lang="zh-CN" altLang="en-US" sz="3600" b="1" dirty="0" smtClean="0">
                <a:solidFill>
                  <a:srgbClr val="C00000"/>
                </a:solidFill>
                <a:latin typeface="宋体" panose="02010600030101010101" pitchFamily="2" charset="-122"/>
                <a:ea typeface="宋体" panose="02010600030101010101" pitchFamily="2" charset="-122"/>
              </a:rPr>
              <a:t>排序</a:t>
            </a:r>
            <a:endParaRPr lang="zh-CN" altLang="en-US" sz="3600" b="1" dirty="0">
              <a:solidFill>
                <a:srgbClr val="C00000"/>
              </a:solidFill>
              <a:latin typeface="宋体" panose="02010600030101010101" pitchFamily="2" charset="-122"/>
              <a:ea typeface="宋体" panose="02010600030101010101" pitchFamily="2" charset="-122"/>
            </a:endParaRPr>
          </a:p>
        </p:txBody>
      </p:sp>
      <p:sp>
        <p:nvSpPr>
          <p:cNvPr id="3" name="矩形 2"/>
          <p:cNvSpPr/>
          <p:nvPr/>
        </p:nvSpPr>
        <p:spPr>
          <a:xfrm>
            <a:off x="498931" y="1768554"/>
            <a:ext cx="8280920" cy="2236510"/>
          </a:xfrm>
          <a:prstGeom prst="rect">
            <a:avLst/>
          </a:prstGeom>
        </p:spPr>
        <p:txBody>
          <a:bodyPr wrap="square">
            <a:spAutoFit/>
          </a:bodyPr>
          <a:lstStyle/>
          <a:p>
            <a:pPr>
              <a:lnSpc>
                <a:spcPts val="3100"/>
              </a:lnSpc>
            </a:pPr>
            <a:r>
              <a:rPr lang="zh-CN" altLang="en-US" sz="2400" b="1" dirty="0">
                <a:solidFill>
                  <a:srgbClr val="C00000"/>
                </a:solidFill>
                <a:ea typeface="宋体" panose="02010600030101010101" pitchFamily="2" charset="-122"/>
              </a:rPr>
              <a:t>排序：</a:t>
            </a:r>
            <a:r>
              <a:rPr lang="zh-CN" altLang="en-US" sz="2400" dirty="0">
                <a:ea typeface="宋体" panose="02010600030101010101" pitchFamily="2" charset="-122"/>
              </a:rPr>
              <a:t>假设含有</a:t>
            </a:r>
            <a:r>
              <a:rPr lang="en-US" altLang="zh-CN" sz="2400" dirty="0">
                <a:ea typeface="宋体" panose="02010600030101010101" pitchFamily="2" charset="-122"/>
              </a:rPr>
              <a:t>n</a:t>
            </a:r>
            <a:r>
              <a:rPr lang="zh-CN" altLang="en-US" sz="2400" dirty="0">
                <a:ea typeface="宋体" panose="02010600030101010101" pitchFamily="2" charset="-122"/>
              </a:rPr>
              <a:t>个记录的序列为</a:t>
            </a:r>
            <a:r>
              <a:rPr lang="en-US" altLang="zh-CN" sz="2400" dirty="0">
                <a:ea typeface="宋体" panose="02010600030101010101" pitchFamily="2" charset="-122"/>
              </a:rPr>
              <a:t>{R1</a:t>
            </a:r>
            <a:r>
              <a:rPr lang="zh-CN" altLang="en-US" sz="2400" dirty="0">
                <a:ea typeface="宋体" panose="02010600030101010101" pitchFamily="2" charset="-122"/>
              </a:rPr>
              <a:t>，</a:t>
            </a:r>
            <a:r>
              <a:rPr lang="en-US" altLang="zh-CN" sz="2400" dirty="0">
                <a:ea typeface="宋体" panose="02010600030101010101" pitchFamily="2" charset="-122"/>
              </a:rPr>
              <a:t>R2</a:t>
            </a:r>
            <a:r>
              <a:rPr lang="zh-CN" altLang="en-US" sz="2400" dirty="0">
                <a:ea typeface="宋体" panose="02010600030101010101" pitchFamily="2" charset="-122"/>
              </a:rPr>
              <a:t>，</a:t>
            </a:r>
            <a:r>
              <a:rPr lang="en-US" altLang="zh-CN" sz="2400" dirty="0">
                <a:ea typeface="宋体" panose="02010600030101010101" pitchFamily="2" charset="-122"/>
              </a:rPr>
              <a:t>...,</a:t>
            </a:r>
            <a:r>
              <a:rPr lang="en-US" altLang="zh-CN" sz="2400" dirty="0" err="1">
                <a:ea typeface="宋体" panose="02010600030101010101" pitchFamily="2" charset="-122"/>
              </a:rPr>
              <a:t>Rn</a:t>
            </a:r>
            <a:r>
              <a:rPr lang="en-US" altLang="zh-CN" sz="2400" dirty="0">
                <a:ea typeface="宋体" panose="02010600030101010101" pitchFamily="2" charset="-122"/>
              </a:rPr>
              <a:t>},</a:t>
            </a:r>
            <a:r>
              <a:rPr lang="zh-CN" altLang="en-US" sz="2400" dirty="0">
                <a:ea typeface="宋体" panose="02010600030101010101" pitchFamily="2" charset="-122"/>
              </a:rPr>
              <a:t>其相应的关键字序列为</a:t>
            </a:r>
            <a:r>
              <a:rPr lang="en-US" altLang="zh-CN" sz="2400" dirty="0">
                <a:ea typeface="宋体" panose="02010600030101010101" pitchFamily="2" charset="-122"/>
              </a:rPr>
              <a:t>{K1</a:t>
            </a:r>
            <a:r>
              <a:rPr lang="zh-CN" altLang="en-US" sz="2400" dirty="0">
                <a:ea typeface="宋体" panose="02010600030101010101" pitchFamily="2" charset="-122"/>
              </a:rPr>
              <a:t>，</a:t>
            </a:r>
            <a:r>
              <a:rPr lang="en-US" altLang="zh-CN" sz="2400" dirty="0">
                <a:ea typeface="宋体" panose="02010600030101010101" pitchFamily="2" charset="-122"/>
              </a:rPr>
              <a:t>K2</a:t>
            </a:r>
            <a:r>
              <a:rPr lang="zh-CN" altLang="en-US" sz="2400" dirty="0">
                <a:ea typeface="宋体" panose="02010600030101010101" pitchFamily="2" charset="-122"/>
              </a:rPr>
              <a:t>，</a:t>
            </a:r>
            <a:r>
              <a:rPr lang="en-US" altLang="zh-CN" sz="2400" dirty="0">
                <a:ea typeface="宋体" panose="02010600030101010101" pitchFamily="2" charset="-122"/>
              </a:rPr>
              <a:t>...,</a:t>
            </a:r>
            <a:r>
              <a:rPr lang="en-US" altLang="zh-CN" sz="2400" dirty="0" err="1">
                <a:ea typeface="宋体" panose="02010600030101010101" pitchFamily="2" charset="-122"/>
              </a:rPr>
              <a:t>Kn</a:t>
            </a:r>
            <a:r>
              <a:rPr lang="en-US" altLang="zh-CN" sz="2400" dirty="0">
                <a:ea typeface="宋体" panose="02010600030101010101" pitchFamily="2" charset="-122"/>
              </a:rPr>
              <a:t>}</a:t>
            </a:r>
            <a:r>
              <a:rPr lang="zh-CN" altLang="en-US" sz="2400" dirty="0">
                <a:ea typeface="宋体" panose="02010600030101010101" pitchFamily="2" charset="-122"/>
              </a:rPr>
              <a:t>。将这些记录</a:t>
            </a:r>
            <a:r>
              <a:rPr lang="zh-CN" altLang="en-US" sz="2400" dirty="0" smtClean="0">
                <a:ea typeface="宋体" panose="02010600030101010101" pitchFamily="2" charset="-122"/>
              </a:rPr>
              <a:t>重新排序</a:t>
            </a:r>
            <a:r>
              <a:rPr lang="zh-CN" altLang="en-US" sz="2400" dirty="0">
                <a:ea typeface="宋体" panose="02010600030101010101" pitchFamily="2" charset="-122"/>
              </a:rPr>
              <a:t>为</a:t>
            </a:r>
            <a:r>
              <a:rPr lang="en-US" altLang="zh-CN" sz="2400" dirty="0">
                <a:ea typeface="宋体" panose="02010600030101010101" pitchFamily="2" charset="-122"/>
              </a:rPr>
              <a:t>{Ri1,Ri2,...,</a:t>
            </a:r>
            <a:r>
              <a:rPr lang="en-US" altLang="zh-CN" sz="2400" dirty="0" err="1">
                <a:ea typeface="宋体" panose="02010600030101010101" pitchFamily="2" charset="-122"/>
              </a:rPr>
              <a:t>Rin</a:t>
            </a:r>
            <a:r>
              <a:rPr lang="en-US" altLang="zh-CN" sz="2400" dirty="0">
                <a:ea typeface="宋体" panose="02010600030101010101" pitchFamily="2" charset="-122"/>
              </a:rPr>
              <a:t>},</a:t>
            </a:r>
            <a:r>
              <a:rPr lang="zh-CN" altLang="en-US" sz="2400" dirty="0">
                <a:ea typeface="宋体" panose="02010600030101010101" pitchFamily="2" charset="-122"/>
              </a:rPr>
              <a:t>使得相应的关键字值满足</a:t>
            </a:r>
            <a:r>
              <a:rPr lang="zh-CN" altLang="en-US" sz="2400" dirty="0" smtClean="0">
                <a:ea typeface="宋体" panose="02010600030101010101" pitchFamily="2" charset="-122"/>
              </a:rPr>
              <a:t>条</a:t>
            </a:r>
            <a:r>
              <a:rPr lang="en-US" altLang="zh-CN" sz="2400" dirty="0" smtClean="0">
                <a:ea typeface="宋体" panose="02010600030101010101" pitchFamily="2" charset="-122"/>
              </a:rPr>
              <a:t>Ki1</a:t>
            </a:r>
            <a:r>
              <a:rPr lang="en-US" altLang="zh-CN" sz="2400" dirty="0">
                <a:ea typeface="宋体" panose="02010600030101010101" pitchFamily="2" charset="-122"/>
              </a:rPr>
              <a:t>&lt;=Ki2&lt;=...&lt;=Kin,</a:t>
            </a:r>
            <a:r>
              <a:rPr lang="zh-CN" altLang="en-US" sz="2400" dirty="0">
                <a:ea typeface="宋体" panose="02010600030101010101" pitchFamily="2" charset="-122"/>
              </a:rPr>
              <a:t>这样的一种操作称为排序。</a:t>
            </a:r>
          </a:p>
          <a:p>
            <a:pPr marL="342900" indent="-342900">
              <a:lnSpc>
                <a:spcPct val="150000"/>
              </a:lnSpc>
              <a:buFont typeface="Wingdings" panose="05000000000000000000" pitchFamily="2" charset="2"/>
              <a:buChar char="Ø"/>
            </a:pPr>
            <a:r>
              <a:rPr lang="zh-CN" altLang="en-US" sz="2400" dirty="0">
                <a:ea typeface="宋体" panose="02010600030101010101" pitchFamily="2" charset="-122"/>
              </a:rPr>
              <a:t>通常来说，排序的目的是快速查找。</a:t>
            </a:r>
          </a:p>
        </p:txBody>
      </p:sp>
      <p:sp>
        <p:nvSpPr>
          <p:cNvPr id="4" name="矩形 3"/>
          <p:cNvSpPr/>
          <p:nvPr/>
        </p:nvSpPr>
        <p:spPr>
          <a:xfrm>
            <a:off x="534935" y="4005064"/>
            <a:ext cx="8208912" cy="2015936"/>
          </a:xfrm>
          <a:prstGeom prst="rect">
            <a:avLst/>
          </a:prstGeom>
        </p:spPr>
        <p:txBody>
          <a:bodyPr wrap="square">
            <a:spAutoFit/>
          </a:bodyPr>
          <a:lstStyle/>
          <a:p>
            <a:pPr>
              <a:lnSpc>
                <a:spcPts val="3000"/>
              </a:lnSpc>
            </a:pPr>
            <a:r>
              <a:rPr lang="zh-CN" altLang="en-US" sz="2400" b="1" dirty="0">
                <a:solidFill>
                  <a:srgbClr val="C00000"/>
                </a:solidFill>
                <a:ea typeface="宋体" panose="02010600030101010101" pitchFamily="2" charset="-122"/>
              </a:rPr>
              <a:t>衡量排序算法的优劣：</a:t>
            </a:r>
          </a:p>
          <a:p>
            <a:pPr>
              <a:lnSpc>
                <a:spcPts val="3000"/>
              </a:lnSpc>
            </a:pPr>
            <a:r>
              <a:rPr lang="en-US" altLang="zh-CN" sz="2400" dirty="0">
                <a:solidFill>
                  <a:srgbClr val="0000FF"/>
                </a:solidFill>
                <a:ea typeface="宋体" panose="02010600030101010101" pitchFamily="2" charset="-122"/>
              </a:rPr>
              <a:t>1.</a:t>
            </a:r>
            <a:r>
              <a:rPr lang="zh-CN" altLang="en-US" sz="2400" dirty="0">
                <a:solidFill>
                  <a:srgbClr val="0000FF"/>
                </a:solidFill>
                <a:ea typeface="宋体" panose="02010600030101010101" pitchFamily="2" charset="-122"/>
              </a:rPr>
              <a:t>时间复杂度</a:t>
            </a:r>
            <a:r>
              <a:rPr lang="zh-CN" altLang="en-US" sz="2400" dirty="0">
                <a:ea typeface="宋体" panose="02010600030101010101" pitchFamily="2" charset="-122"/>
              </a:rPr>
              <a:t>：分析关键字的比较次数和记录的移动次数</a:t>
            </a:r>
          </a:p>
          <a:p>
            <a:pPr>
              <a:lnSpc>
                <a:spcPts val="3000"/>
              </a:lnSpc>
            </a:pPr>
            <a:r>
              <a:rPr lang="en-US" altLang="zh-CN" sz="2400" dirty="0">
                <a:solidFill>
                  <a:srgbClr val="0000FF"/>
                </a:solidFill>
                <a:ea typeface="宋体" panose="02010600030101010101" pitchFamily="2" charset="-122"/>
              </a:rPr>
              <a:t>2.</a:t>
            </a:r>
            <a:r>
              <a:rPr lang="zh-CN" altLang="en-US" sz="2400" dirty="0">
                <a:solidFill>
                  <a:srgbClr val="0000FF"/>
                </a:solidFill>
                <a:ea typeface="宋体" panose="02010600030101010101" pitchFamily="2" charset="-122"/>
              </a:rPr>
              <a:t>空间复杂度：</a:t>
            </a:r>
            <a:r>
              <a:rPr lang="zh-CN" altLang="en-US" sz="2400" dirty="0">
                <a:ea typeface="宋体" panose="02010600030101010101" pitchFamily="2" charset="-122"/>
              </a:rPr>
              <a:t>分析排序算法中需要多少辅助内存</a:t>
            </a:r>
          </a:p>
          <a:p>
            <a:pPr>
              <a:lnSpc>
                <a:spcPts val="3000"/>
              </a:lnSpc>
            </a:pPr>
            <a:r>
              <a:rPr lang="en-US" altLang="zh-CN" sz="2400" dirty="0">
                <a:solidFill>
                  <a:srgbClr val="0000FF"/>
                </a:solidFill>
                <a:ea typeface="宋体" panose="02010600030101010101" pitchFamily="2" charset="-122"/>
              </a:rPr>
              <a:t>3.</a:t>
            </a:r>
            <a:r>
              <a:rPr lang="zh-CN" altLang="en-US" sz="2400" dirty="0">
                <a:solidFill>
                  <a:srgbClr val="0000FF"/>
                </a:solidFill>
                <a:ea typeface="宋体" panose="02010600030101010101" pitchFamily="2" charset="-122"/>
              </a:rPr>
              <a:t>稳定性：</a:t>
            </a:r>
            <a:r>
              <a:rPr lang="zh-CN" altLang="en-US" sz="2400" dirty="0">
                <a:ea typeface="宋体" panose="02010600030101010101" pitchFamily="2" charset="-122"/>
              </a:rPr>
              <a:t>若两个记录</a:t>
            </a:r>
            <a:r>
              <a:rPr lang="en-US" altLang="zh-CN" sz="2400" dirty="0">
                <a:ea typeface="宋体" panose="02010600030101010101" pitchFamily="2" charset="-122"/>
              </a:rPr>
              <a:t>A</a:t>
            </a:r>
            <a:r>
              <a:rPr lang="zh-CN" altLang="en-US" sz="2400" dirty="0">
                <a:ea typeface="宋体" panose="02010600030101010101" pitchFamily="2" charset="-122"/>
              </a:rPr>
              <a:t>和</a:t>
            </a:r>
            <a:r>
              <a:rPr lang="en-US" altLang="zh-CN" sz="2400" dirty="0">
                <a:ea typeface="宋体" panose="02010600030101010101" pitchFamily="2" charset="-122"/>
              </a:rPr>
              <a:t>B</a:t>
            </a:r>
            <a:r>
              <a:rPr lang="zh-CN" altLang="en-US" sz="2400" dirty="0">
                <a:ea typeface="宋体" panose="02010600030101010101" pitchFamily="2" charset="-122"/>
              </a:rPr>
              <a:t>的关键字值相等，但排序后</a:t>
            </a:r>
            <a:r>
              <a:rPr lang="en-US" altLang="zh-CN" sz="2400" dirty="0">
                <a:ea typeface="宋体" panose="02010600030101010101" pitchFamily="2" charset="-122"/>
              </a:rPr>
              <a:t>A</a:t>
            </a:r>
            <a:r>
              <a:rPr lang="zh-CN" altLang="en-US" sz="2400" dirty="0">
                <a:ea typeface="宋体" panose="02010600030101010101" pitchFamily="2" charset="-122"/>
              </a:rPr>
              <a:t>、</a:t>
            </a:r>
            <a:r>
              <a:rPr lang="en-US" altLang="zh-CN" sz="2400" dirty="0">
                <a:ea typeface="宋体" panose="02010600030101010101" pitchFamily="2" charset="-122"/>
              </a:rPr>
              <a:t>B</a:t>
            </a:r>
            <a:r>
              <a:rPr lang="zh-CN" altLang="en-US" sz="2400" dirty="0">
                <a:ea typeface="宋体" panose="02010600030101010101" pitchFamily="2" charset="-122"/>
              </a:rPr>
              <a:t>的先后次序保持不变，则称这种排序算法是稳定的。</a:t>
            </a:r>
          </a:p>
        </p:txBody>
      </p:sp>
    </p:spTree>
    <p:extLst>
      <p:ext uri="{BB962C8B-B14F-4D97-AF65-F5344CB8AC3E}">
        <p14:creationId xmlns:p14="http://schemas.microsoft.com/office/powerpoint/2010/main" val="271591548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574080" y="1412776"/>
            <a:ext cx="7886352" cy="4001095"/>
          </a:xfrm>
          <a:prstGeom prst="rect">
            <a:avLst/>
          </a:prstGeom>
        </p:spPr>
        <p:txBody>
          <a:bodyPr wrap="square">
            <a:spAutoFit/>
          </a:bodyPr>
          <a:lstStyle/>
          <a:p>
            <a:r>
              <a:rPr lang="zh-CN" altLang="en-US" sz="2800" b="1" dirty="0">
                <a:ea typeface="宋体" panose="02010600030101010101" pitchFamily="2" charset="-122"/>
              </a:rPr>
              <a:t>排序算法分类：</a:t>
            </a:r>
            <a:r>
              <a:rPr lang="zh-CN" altLang="en-US" sz="2800" b="1" dirty="0">
                <a:solidFill>
                  <a:srgbClr val="C00000"/>
                </a:solidFill>
                <a:ea typeface="宋体" panose="02010600030101010101" pitchFamily="2" charset="-122"/>
              </a:rPr>
              <a:t>内部排序</a:t>
            </a:r>
            <a:r>
              <a:rPr lang="zh-CN" altLang="en-US" sz="2800" b="1" dirty="0">
                <a:ea typeface="宋体" panose="02010600030101010101" pitchFamily="2" charset="-122"/>
              </a:rPr>
              <a:t>和</a:t>
            </a:r>
            <a:r>
              <a:rPr lang="zh-CN" altLang="en-US" sz="2800" b="1" dirty="0">
                <a:solidFill>
                  <a:srgbClr val="C00000"/>
                </a:solidFill>
                <a:ea typeface="宋体" panose="02010600030101010101" pitchFamily="2" charset="-122"/>
              </a:rPr>
              <a:t>外部排序</a:t>
            </a:r>
            <a:r>
              <a:rPr lang="zh-CN" altLang="en-US" sz="2800" b="1" dirty="0">
                <a:ea typeface="宋体" panose="02010600030101010101" pitchFamily="2" charset="-122"/>
              </a:rPr>
              <a:t>。</a:t>
            </a:r>
          </a:p>
          <a:p>
            <a:pPr marL="342900" indent="-342900">
              <a:lnSpc>
                <a:spcPct val="150000"/>
              </a:lnSpc>
              <a:spcBef>
                <a:spcPts val="1200"/>
              </a:spcBef>
              <a:buFont typeface="Wingdings" panose="05000000000000000000" pitchFamily="2" charset="2"/>
              <a:buChar char="Ø"/>
            </a:pPr>
            <a:r>
              <a:rPr lang="zh-CN" altLang="en-US" sz="2400" dirty="0">
                <a:solidFill>
                  <a:srgbClr val="C00000"/>
                </a:solidFill>
                <a:ea typeface="宋体" panose="02010600030101010101" pitchFamily="2" charset="-122"/>
              </a:rPr>
              <a:t>内部排序</a:t>
            </a:r>
            <a:r>
              <a:rPr lang="zh-CN" altLang="en-US" sz="2400" dirty="0">
                <a:ea typeface="宋体" panose="02010600030101010101" pitchFamily="2" charset="-122"/>
              </a:rPr>
              <a:t>：整个排序过程不需要借助于外部存储器（如磁盘等），所有排序操作都在内存中完成。</a:t>
            </a:r>
          </a:p>
          <a:p>
            <a:pPr marL="342900" indent="-342900">
              <a:lnSpc>
                <a:spcPct val="150000"/>
              </a:lnSpc>
              <a:buFont typeface="Wingdings" panose="05000000000000000000" pitchFamily="2" charset="2"/>
              <a:buChar char="Ø"/>
            </a:pPr>
            <a:r>
              <a:rPr lang="zh-CN" altLang="en-US" sz="2400" dirty="0">
                <a:solidFill>
                  <a:srgbClr val="C00000"/>
                </a:solidFill>
                <a:ea typeface="宋体" panose="02010600030101010101" pitchFamily="2" charset="-122"/>
              </a:rPr>
              <a:t>外部排序</a:t>
            </a:r>
            <a:r>
              <a:rPr lang="zh-CN" altLang="en-US" sz="2400" dirty="0">
                <a:ea typeface="宋体" panose="02010600030101010101" pitchFamily="2" charset="-122"/>
              </a:rPr>
              <a:t>：参与排序的数据非常多，数据量非常大，计算机无法把整个排序过程放在内存中完成，必须借助于</a:t>
            </a:r>
            <a:r>
              <a:rPr lang="zh-CN" altLang="en-US" sz="2400" dirty="0" smtClean="0">
                <a:ea typeface="宋体" panose="02010600030101010101" pitchFamily="2" charset="-122"/>
              </a:rPr>
              <a:t>外部存储器</a:t>
            </a:r>
            <a:r>
              <a:rPr lang="zh-CN" altLang="en-US" sz="2400" dirty="0">
                <a:ea typeface="宋体" panose="02010600030101010101" pitchFamily="2" charset="-122"/>
              </a:rPr>
              <a:t>（如磁盘）。外部排序最常见的是多路归并排序。可以认为外部排序是由多次内部排序组成。</a:t>
            </a:r>
          </a:p>
        </p:txBody>
      </p:sp>
    </p:spTree>
    <p:extLst>
      <p:ext uri="{BB962C8B-B14F-4D97-AF65-F5344CB8AC3E}">
        <p14:creationId xmlns:p14="http://schemas.microsoft.com/office/powerpoint/2010/main" val="158919765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975561" y="620688"/>
            <a:ext cx="3528392" cy="792088"/>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常用的内部排序</a:t>
            </a:r>
          </a:p>
        </p:txBody>
      </p:sp>
      <p:sp>
        <p:nvSpPr>
          <p:cNvPr id="6" name="TextBox 5"/>
          <p:cNvSpPr txBox="1"/>
          <p:nvPr/>
        </p:nvSpPr>
        <p:spPr>
          <a:xfrm>
            <a:off x="539552" y="1556792"/>
            <a:ext cx="8400411" cy="5078313"/>
          </a:xfrm>
          <a:prstGeom prst="rect">
            <a:avLst/>
          </a:prstGeom>
          <a:noFill/>
        </p:spPr>
        <p:txBody>
          <a:bodyPr wrap="square" rtlCol="0">
            <a:spAutoFit/>
          </a:bodyPr>
          <a:lstStyle/>
          <a:p>
            <a:pPr marL="457200" indent="-457200">
              <a:lnSpc>
                <a:spcPct val="150000"/>
              </a:lnSpc>
              <a:buFont typeface="Wingdings" pitchFamily="2" charset="2"/>
              <a:buChar char="l"/>
            </a:pPr>
            <a:r>
              <a:rPr lang="zh-CN" altLang="en-US" sz="2800" b="1" dirty="0">
                <a:ea typeface="宋体" pitchFamily="2" charset="-122"/>
              </a:rPr>
              <a:t>选择排序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直接选择排序、堆</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交换排序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冒泡排序、快速</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插入</a:t>
            </a:r>
            <a:r>
              <a:rPr lang="zh-CN" altLang="en-US" sz="2800" b="1" dirty="0" smtClean="0">
                <a:ea typeface="宋体" pitchFamily="2" charset="-122"/>
              </a:rPr>
              <a:t>排序</a:t>
            </a:r>
            <a:endParaRPr lang="en-US" altLang="zh-CN" sz="2800" b="1" dirty="0" smtClean="0">
              <a:ea typeface="宋体" pitchFamily="2" charset="-122"/>
            </a:endParaRPr>
          </a:p>
          <a:p>
            <a:pPr marL="914400" lvl="1" indent="-457200">
              <a:buFont typeface="Wingdings" pitchFamily="2" charset="2"/>
              <a:buChar char="Ø"/>
            </a:pPr>
            <a:r>
              <a:rPr lang="zh-CN" altLang="en-US" sz="2400" dirty="0" smtClean="0">
                <a:ea typeface="宋体" pitchFamily="2" charset="-122"/>
              </a:rPr>
              <a:t>直接插入排序、</a:t>
            </a:r>
            <a:r>
              <a:rPr lang="zh-CN" altLang="zh-CN" sz="2400" dirty="0">
                <a:ea typeface="宋体" pitchFamily="2" charset="-122"/>
              </a:rPr>
              <a:t>折半插入排序</a:t>
            </a:r>
            <a:r>
              <a:rPr lang="zh-CN" altLang="zh-CN" sz="2400" dirty="0" smtClean="0">
                <a:ea typeface="宋体" pitchFamily="2" charset="-122"/>
              </a:rPr>
              <a:t>、</a:t>
            </a:r>
            <a:r>
              <a:rPr lang="en-US" altLang="zh-CN" sz="2400" dirty="0" smtClean="0">
                <a:ea typeface="宋体" pitchFamily="2" charset="-122"/>
              </a:rPr>
              <a:t>Shell</a:t>
            </a:r>
            <a:r>
              <a:rPr lang="zh-CN" altLang="zh-CN" sz="2400" dirty="0" smtClean="0">
                <a:ea typeface="宋体" pitchFamily="2" charset="-122"/>
              </a:rPr>
              <a:t>排序</a:t>
            </a:r>
            <a:endParaRPr lang="en-US" altLang="zh-CN" sz="1600"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归并排序</a:t>
            </a:r>
            <a:endParaRPr lang="en-US" altLang="zh-CN" sz="16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桶式排序</a:t>
            </a:r>
            <a:endParaRPr lang="en-US" altLang="zh-CN" sz="28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基数排序</a:t>
            </a:r>
            <a:endParaRPr lang="en-US" altLang="zh-CN" sz="2800" b="1" dirty="0" smtClean="0">
              <a:ea typeface="宋体" pitchFamily="2" charset="-122"/>
            </a:endParaRPr>
          </a:p>
        </p:txBody>
      </p:sp>
    </p:spTree>
    <p:extLst>
      <p:ext uri="{BB962C8B-B14F-4D97-AF65-F5344CB8AC3E}">
        <p14:creationId xmlns:p14="http://schemas.microsoft.com/office/powerpoint/2010/main" val="39242307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975561" y="620688"/>
            <a:ext cx="3528392" cy="792088"/>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常用的内部排序</a:t>
            </a:r>
          </a:p>
        </p:txBody>
      </p:sp>
      <p:sp>
        <p:nvSpPr>
          <p:cNvPr id="6" name="TextBox 5"/>
          <p:cNvSpPr txBox="1"/>
          <p:nvPr/>
        </p:nvSpPr>
        <p:spPr>
          <a:xfrm>
            <a:off x="539552" y="1556792"/>
            <a:ext cx="8400411" cy="5078313"/>
          </a:xfrm>
          <a:prstGeom prst="rect">
            <a:avLst/>
          </a:prstGeom>
          <a:noFill/>
        </p:spPr>
        <p:txBody>
          <a:bodyPr wrap="square" rtlCol="0">
            <a:spAutoFit/>
          </a:bodyPr>
          <a:lstStyle/>
          <a:p>
            <a:pPr marL="457200" indent="-457200">
              <a:lnSpc>
                <a:spcPct val="150000"/>
              </a:lnSpc>
              <a:buFont typeface="Wingdings" pitchFamily="2" charset="2"/>
              <a:buChar char="l"/>
            </a:pPr>
            <a:r>
              <a:rPr lang="zh-CN" altLang="en-US" sz="2800" b="1" dirty="0">
                <a:ea typeface="宋体" pitchFamily="2" charset="-122"/>
              </a:rPr>
              <a:t>选择排序</a:t>
            </a:r>
            <a:endParaRPr lang="en-US" altLang="zh-CN" sz="2800" b="1" dirty="0">
              <a:ea typeface="宋体" pitchFamily="2" charset="-122"/>
            </a:endParaRPr>
          </a:p>
          <a:p>
            <a:pPr marL="914400" lvl="1" indent="-457200">
              <a:buFont typeface="Wingdings" pitchFamily="2" charset="2"/>
              <a:buChar char="Ø"/>
            </a:pPr>
            <a:r>
              <a:rPr lang="zh-CN" altLang="en-US" sz="2400" b="1" dirty="0">
                <a:solidFill>
                  <a:srgbClr val="FF0000"/>
                </a:solidFill>
                <a:ea typeface="宋体" pitchFamily="2" charset="-122"/>
              </a:rPr>
              <a:t>直接选择排序</a:t>
            </a:r>
            <a:r>
              <a:rPr lang="zh-CN" altLang="en-US" sz="2400" dirty="0">
                <a:ea typeface="宋体" pitchFamily="2" charset="-122"/>
              </a:rPr>
              <a:t>、堆</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交换排序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冒泡排序、快速</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插入</a:t>
            </a:r>
            <a:r>
              <a:rPr lang="zh-CN" altLang="en-US" sz="2800" b="1" dirty="0" smtClean="0">
                <a:ea typeface="宋体" pitchFamily="2" charset="-122"/>
              </a:rPr>
              <a:t>排序</a:t>
            </a:r>
            <a:endParaRPr lang="en-US" altLang="zh-CN" sz="2800" b="1" dirty="0" smtClean="0">
              <a:ea typeface="宋体" pitchFamily="2" charset="-122"/>
            </a:endParaRPr>
          </a:p>
          <a:p>
            <a:pPr marL="914400" lvl="1" indent="-457200">
              <a:buFont typeface="Wingdings" pitchFamily="2" charset="2"/>
              <a:buChar char="Ø"/>
            </a:pPr>
            <a:r>
              <a:rPr lang="zh-CN" altLang="en-US" sz="2400" dirty="0" smtClean="0">
                <a:ea typeface="宋体" pitchFamily="2" charset="-122"/>
              </a:rPr>
              <a:t>直接插入排序、</a:t>
            </a:r>
            <a:r>
              <a:rPr lang="zh-CN" altLang="zh-CN" sz="2400" dirty="0">
                <a:ea typeface="宋体" pitchFamily="2" charset="-122"/>
              </a:rPr>
              <a:t>折半插入排序</a:t>
            </a:r>
            <a:r>
              <a:rPr lang="zh-CN" altLang="zh-CN" sz="2400" dirty="0" smtClean="0">
                <a:ea typeface="宋体" pitchFamily="2" charset="-122"/>
              </a:rPr>
              <a:t>、</a:t>
            </a:r>
            <a:r>
              <a:rPr lang="en-US" altLang="zh-CN" sz="2400" dirty="0" smtClean="0">
                <a:ea typeface="宋体" pitchFamily="2" charset="-122"/>
              </a:rPr>
              <a:t>Shell</a:t>
            </a:r>
            <a:r>
              <a:rPr lang="zh-CN" altLang="zh-CN" sz="2400" dirty="0" smtClean="0">
                <a:ea typeface="宋体" pitchFamily="2" charset="-122"/>
              </a:rPr>
              <a:t>排序</a:t>
            </a:r>
            <a:endParaRPr lang="en-US" altLang="zh-CN" sz="1600"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归并排序</a:t>
            </a:r>
            <a:endParaRPr lang="en-US" altLang="zh-CN" sz="16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桶式排序</a:t>
            </a:r>
            <a:endParaRPr lang="en-US" altLang="zh-CN" sz="28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基数排序</a:t>
            </a:r>
            <a:endParaRPr lang="en-US" altLang="zh-CN" sz="2800" b="1" dirty="0" smtClean="0">
              <a:ea typeface="宋体" pitchFamily="2" charset="-122"/>
            </a:endParaRPr>
          </a:p>
        </p:txBody>
      </p:sp>
    </p:spTree>
    <p:extLst>
      <p:ext uri="{BB962C8B-B14F-4D97-AF65-F5344CB8AC3E}">
        <p14:creationId xmlns:p14="http://schemas.microsoft.com/office/powerpoint/2010/main" val="26627798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47864" y="1019136"/>
            <a:ext cx="3240360" cy="646331"/>
          </a:xfrm>
          <a:prstGeom prst="rect">
            <a:avLst/>
          </a:prstGeom>
          <a:noFill/>
        </p:spPr>
        <p:txBody>
          <a:bodyPr wrap="square" rtlCol="0">
            <a:spAutoFit/>
          </a:bodyPr>
          <a:lstStyle/>
          <a:p>
            <a:r>
              <a:rPr lang="zh-CN" altLang="en-US" sz="3600" b="1" dirty="0" smtClean="0">
                <a:latin typeface="宋体" panose="02010600030101010101" pitchFamily="2" charset="-122"/>
                <a:ea typeface="宋体" panose="02010600030101010101" pitchFamily="2" charset="-122"/>
              </a:rPr>
              <a:t>选择排序</a:t>
            </a:r>
            <a:endParaRPr lang="zh-CN" altLang="en-US" sz="3600" b="1" dirty="0">
              <a:latin typeface="宋体" panose="02010600030101010101" pitchFamily="2" charset="-122"/>
              <a:ea typeface="宋体" panose="02010600030101010101" pitchFamily="2" charset="-122"/>
            </a:endParaRPr>
          </a:p>
        </p:txBody>
      </p:sp>
      <p:sp>
        <p:nvSpPr>
          <p:cNvPr id="3" name="TextBox 2"/>
          <p:cNvSpPr txBox="1"/>
          <p:nvPr/>
        </p:nvSpPr>
        <p:spPr>
          <a:xfrm>
            <a:off x="755576" y="1988840"/>
            <a:ext cx="7848872" cy="2308324"/>
          </a:xfrm>
          <a:prstGeom prst="rect">
            <a:avLst/>
          </a:prstGeom>
          <a:noFill/>
        </p:spPr>
        <p:txBody>
          <a:bodyPr wrap="square" rtlCol="0">
            <a:spAutoFit/>
          </a:bodyPr>
          <a:lstStyle/>
          <a:p>
            <a:r>
              <a:rPr lang="zh-CN" altLang="en-US" sz="2400" b="1" dirty="0" smtClean="0">
                <a:solidFill>
                  <a:srgbClr val="C00000"/>
                </a:solidFill>
                <a:latin typeface="宋体" panose="02010600030101010101" pitchFamily="2" charset="-122"/>
                <a:ea typeface="宋体" panose="02010600030101010101" pitchFamily="2" charset="-122"/>
              </a:rPr>
              <a:t>基本原理</a:t>
            </a:r>
            <a:r>
              <a:rPr lang="zh-CN" altLang="en-US" sz="2400" dirty="0" smtClean="0">
                <a:latin typeface="宋体" panose="02010600030101010101" pitchFamily="2" charset="-122"/>
                <a:ea typeface="宋体" panose="02010600030101010101" pitchFamily="2" charset="-122"/>
              </a:rPr>
              <a:t>：将待排序的元素分为已排序（初始为空）和未排序两组，依次将未排序的元素中值最小的元素放入已排序的组中。</a:t>
            </a:r>
            <a:endParaRPr lang="en-US" altLang="zh-CN" sz="2400" dirty="0" smtClean="0">
              <a:latin typeface="宋体" panose="02010600030101010101" pitchFamily="2" charset="-122"/>
              <a:ea typeface="宋体" panose="02010600030101010101" pitchFamily="2" charset="-122"/>
            </a:endParaRPr>
          </a:p>
          <a:p>
            <a:endParaRPr lang="en-US" altLang="zh-CN" sz="2400" dirty="0">
              <a:latin typeface="宋体" panose="02010600030101010101" pitchFamily="2" charset="-122"/>
              <a:ea typeface="宋体" panose="02010600030101010101" pitchFamily="2" charset="-122"/>
            </a:endParaRPr>
          </a:p>
          <a:p>
            <a:r>
              <a:rPr lang="zh-CN" altLang="en-US" sz="2400" dirty="0" smtClean="0">
                <a:latin typeface="宋体" panose="02010600030101010101" pitchFamily="2" charset="-122"/>
                <a:ea typeface="宋体" panose="02010600030101010101" pitchFamily="2" charset="-122"/>
              </a:rPr>
              <a:t>直接选择排序简单直观，但性能略差；堆排序是一种较为高效的选择排序方法，但实现起来略微复杂</a:t>
            </a:r>
            <a:endParaRPr lang="en-US" altLang="zh-CN" sz="2400" dirty="0" smtClean="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34773116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圆角矩形 150"/>
          <p:cNvSpPr/>
          <p:nvPr/>
        </p:nvSpPr>
        <p:spPr>
          <a:xfrm>
            <a:off x="2098124" y="4149661"/>
            <a:ext cx="621799" cy="95017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5" name="TextBox 4"/>
          <p:cNvSpPr txBox="1"/>
          <p:nvPr/>
        </p:nvSpPr>
        <p:spPr>
          <a:xfrm>
            <a:off x="3352008" y="89909"/>
            <a:ext cx="3816570" cy="646331"/>
          </a:xfrm>
          <a:prstGeom prst="rect">
            <a:avLst/>
          </a:prstGeom>
          <a:noFill/>
        </p:spPr>
        <p:txBody>
          <a:bodyPr wrap="square" rtlCol="0">
            <a:spAutoFit/>
          </a:bodyPr>
          <a:lstStyle/>
          <a:p>
            <a:r>
              <a:rPr lang="en-US" altLang="zh-CN" sz="3600" b="1" dirty="0" err="1" smtClean="0">
                <a:solidFill>
                  <a:srgbClr val="FFFF00"/>
                </a:solidFill>
                <a:ea typeface="宋体" pitchFamily="2" charset="-122"/>
                <a:cs typeface="Times New Roman" pitchFamily="18" charset="0"/>
              </a:rPr>
              <a:t>JavaSE</a:t>
            </a:r>
            <a:r>
              <a:rPr lang="zh-CN" altLang="en-US" sz="3600" b="1" dirty="0" smtClean="0">
                <a:solidFill>
                  <a:srgbClr val="FFFF00"/>
                </a:solidFill>
                <a:ea typeface="宋体" pitchFamily="2" charset="-122"/>
                <a:cs typeface="Times New Roman" pitchFamily="18" charset="0"/>
              </a:rPr>
              <a:t>知识图解</a:t>
            </a:r>
            <a:endParaRPr lang="zh-CN" altLang="en-US" sz="3600" b="1" dirty="0">
              <a:solidFill>
                <a:srgbClr val="FFFF00"/>
              </a:solidFill>
              <a:ea typeface="宋体" pitchFamily="2" charset="-122"/>
              <a:cs typeface="Times New Roman" pitchFamily="18" charset="0"/>
            </a:endParaRPr>
          </a:p>
        </p:txBody>
      </p:sp>
      <p:sp>
        <p:nvSpPr>
          <p:cNvPr id="101" name="圆角矩形 100"/>
          <p:cNvSpPr/>
          <p:nvPr/>
        </p:nvSpPr>
        <p:spPr>
          <a:xfrm>
            <a:off x="183802" y="1412776"/>
            <a:ext cx="1440160"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02" name="圆角矩形 101"/>
          <p:cNvSpPr/>
          <p:nvPr/>
        </p:nvSpPr>
        <p:spPr>
          <a:xfrm>
            <a:off x="2056010" y="1424608"/>
            <a:ext cx="145536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03" name="圆角矩形 102"/>
          <p:cNvSpPr/>
          <p:nvPr/>
        </p:nvSpPr>
        <p:spPr>
          <a:xfrm>
            <a:off x="5584402" y="1412776"/>
            <a:ext cx="1440160"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04" name="圆角矩形 103"/>
          <p:cNvSpPr/>
          <p:nvPr/>
        </p:nvSpPr>
        <p:spPr>
          <a:xfrm>
            <a:off x="4704257" y="2420888"/>
            <a:ext cx="899829"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05" name="圆角矩形 104"/>
          <p:cNvSpPr/>
          <p:nvPr/>
        </p:nvSpPr>
        <p:spPr>
          <a:xfrm>
            <a:off x="6723289" y="2420888"/>
            <a:ext cx="93610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06" name="圆角矩形 105"/>
          <p:cNvSpPr/>
          <p:nvPr/>
        </p:nvSpPr>
        <p:spPr>
          <a:xfrm>
            <a:off x="5755193" y="2420888"/>
            <a:ext cx="852903"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07" name="圆角矩形 106"/>
          <p:cNvSpPr/>
          <p:nvPr/>
        </p:nvSpPr>
        <p:spPr>
          <a:xfrm>
            <a:off x="7837449" y="2420888"/>
            <a:ext cx="73501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08" name="圆角矩形 107"/>
          <p:cNvSpPr/>
          <p:nvPr/>
        </p:nvSpPr>
        <p:spPr>
          <a:xfrm>
            <a:off x="5548670" y="3212976"/>
            <a:ext cx="1800562"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09" name="圆角矩形 108"/>
          <p:cNvSpPr/>
          <p:nvPr/>
        </p:nvSpPr>
        <p:spPr>
          <a:xfrm>
            <a:off x="7954801" y="4027903"/>
            <a:ext cx="917966"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10" name="圆角矩形 109"/>
          <p:cNvSpPr/>
          <p:nvPr/>
        </p:nvSpPr>
        <p:spPr>
          <a:xfrm>
            <a:off x="4009150" y="3990539"/>
            <a:ext cx="705802" cy="574620"/>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11" name="圆角矩形 110"/>
          <p:cNvSpPr/>
          <p:nvPr/>
        </p:nvSpPr>
        <p:spPr>
          <a:xfrm>
            <a:off x="7143489" y="4012941"/>
            <a:ext cx="524855"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12" name="圆角矩形 111"/>
          <p:cNvSpPr/>
          <p:nvPr/>
        </p:nvSpPr>
        <p:spPr>
          <a:xfrm>
            <a:off x="6278876" y="3990539"/>
            <a:ext cx="669388" cy="55221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13" name="圆角矩形 112"/>
          <p:cNvSpPr/>
          <p:nvPr/>
        </p:nvSpPr>
        <p:spPr>
          <a:xfrm>
            <a:off x="4891710" y="4020432"/>
            <a:ext cx="544386"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14" name="圆角矩形 113"/>
          <p:cNvSpPr/>
          <p:nvPr/>
        </p:nvSpPr>
        <p:spPr>
          <a:xfrm>
            <a:off x="5553867" y="4037286"/>
            <a:ext cx="533705"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15" name="圆角矩形 114"/>
          <p:cNvSpPr/>
          <p:nvPr/>
        </p:nvSpPr>
        <p:spPr>
          <a:xfrm>
            <a:off x="5240809" y="4862046"/>
            <a:ext cx="1440160"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16" name="圆角矩形 115"/>
          <p:cNvSpPr/>
          <p:nvPr/>
        </p:nvSpPr>
        <p:spPr>
          <a:xfrm>
            <a:off x="7982531" y="5877272"/>
            <a:ext cx="64680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17" name="圆角矩形 116"/>
          <p:cNvSpPr/>
          <p:nvPr/>
        </p:nvSpPr>
        <p:spPr>
          <a:xfrm>
            <a:off x="7258452" y="5877272"/>
            <a:ext cx="64680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18" name="圆角矩形 117"/>
          <p:cNvSpPr/>
          <p:nvPr/>
        </p:nvSpPr>
        <p:spPr>
          <a:xfrm>
            <a:off x="6759743" y="5877272"/>
            <a:ext cx="391239"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19" name="圆角矩形 118"/>
          <p:cNvSpPr/>
          <p:nvPr/>
        </p:nvSpPr>
        <p:spPr>
          <a:xfrm>
            <a:off x="5842785" y="5877272"/>
            <a:ext cx="81054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20" name="圆角矩形 119"/>
          <p:cNvSpPr/>
          <p:nvPr/>
        </p:nvSpPr>
        <p:spPr>
          <a:xfrm>
            <a:off x="5080346" y="5877272"/>
            <a:ext cx="64680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22" name="圆角矩形 121"/>
          <p:cNvSpPr/>
          <p:nvPr/>
        </p:nvSpPr>
        <p:spPr>
          <a:xfrm>
            <a:off x="3910353" y="5863217"/>
            <a:ext cx="1028513"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23" name="圆角矩形 122"/>
          <p:cNvSpPr/>
          <p:nvPr/>
        </p:nvSpPr>
        <p:spPr>
          <a:xfrm>
            <a:off x="3110738" y="5877272"/>
            <a:ext cx="64680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24" name="圆角矩形 123"/>
          <p:cNvSpPr/>
          <p:nvPr/>
        </p:nvSpPr>
        <p:spPr>
          <a:xfrm>
            <a:off x="2273302" y="5877272"/>
            <a:ext cx="64680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25" name="圆角矩形 124"/>
          <p:cNvSpPr/>
          <p:nvPr/>
        </p:nvSpPr>
        <p:spPr>
          <a:xfrm>
            <a:off x="35496" y="5877272"/>
            <a:ext cx="1354123"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26" name="圆角矩形 125"/>
          <p:cNvSpPr/>
          <p:nvPr/>
        </p:nvSpPr>
        <p:spPr>
          <a:xfrm>
            <a:off x="2098124" y="2222160"/>
            <a:ext cx="1190599"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33" name="TextBox 132"/>
          <p:cNvSpPr txBox="1"/>
          <p:nvPr/>
        </p:nvSpPr>
        <p:spPr>
          <a:xfrm>
            <a:off x="183802" y="1459523"/>
            <a:ext cx="1584176" cy="338554"/>
          </a:xfrm>
          <a:prstGeom prst="rect">
            <a:avLst/>
          </a:prstGeom>
          <a:noFill/>
        </p:spPr>
        <p:txBody>
          <a:bodyPr wrap="square" rtlCol="0">
            <a:spAutoFit/>
          </a:bodyPr>
          <a:lstStyle/>
          <a:p>
            <a:r>
              <a:rPr lang="en-US" altLang="zh-CN" sz="1600" dirty="0" smtClean="0">
                <a:ea typeface="宋体" pitchFamily="2" charset="-122"/>
                <a:cs typeface="Times New Roman" pitchFamily="18" charset="0"/>
              </a:rPr>
              <a:t>JAVA</a:t>
            </a:r>
            <a:r>
              <a:rPr lang="zh-CN" altLang="en-US" sz="1600" dirty="0" smtClean="0">
                <a:ea typeface="宋体" pitchFamily="2" charset="-122"/>
                <a:cs typeface="Times New Roman" pitchFamily="18" charset="0"/>
              </a:rPr>
              <a:t>发展历程</a:t>
            </a:r>
            <a:endParaRPr lang="zh-CN" altLang="en-US" sz="1600" dirty="0">
              <a:ea typeface="宋体" pitchFamily="2" charset="-122"/>
              <a:cs typeface="Times New Roman" pitchFamily="18" charset="0"/>
            </a:endParaRPr>
          </a:p>
        </p:txBody>
      </p:sp>
      <p:sp>
        <p:nvSpPr>
          <p:cNvPr id="134" name="TextBox 133"/>
          <p:cNvSpPr txBox="1"/>
          <p:nvPr/>
        </p:nvSpPr>
        <p:spPr>
          <a:xfrm>
            <a:off x="2072520" y="1477000"/>
            <a:ext cx="1491368" cy="338554"/>
          </a:xfrm>
          <a:prstGeom prst="rect">
            <a:avLst/>
          </a:prstGeom>
          <a:noFill/>
        </p:spPr>
        <p:txBody>
          <a:bodyPr wrap="square" rtlCol="0">
            <a:spAutoFit/>
          </a:bodyPr>
          <a:lstStyle/>
          <a:p>
            <a:r>
              <a:rPr lang="en-US" altLang="zh-CN" sz="1600" dirty="0" smtClean="0">
                <a:ea typeface="宋体" pitchFamily="2" charset="-122"/>
                <a:cs typeface="Times New Roman" pitchFamily="18" charset="0"/>
              </a:rPr>
              <a:t>JAVA</a:t>
            </a:r>
            <a:r>
              <a:rPr lang="zh-CN" altLang="en-US" sz="1600" dirty="0" smtClean="0">
                <a:ea typeface="宋体" pitchFamily="2" charset="-122"/>
                <a:cs typeface="Times New Roman" pitchFamily="18" charset="0"/>
              </a:rPr>
              <a:t>环境搭建</a:t>
            </a:r>
            <a:endParaRPr lang="zh-CN" altLang="en-US" sz="1600" dirty="0">
              <a:ea typeface="宋体" pitchFamily="2" charset="-122"/>
              <a:cs typeface="Times New Roman" pitchFamily="18" charset="0"/>
            </a:endParaRPr>
          </a:p>
        </p:txBody>
      </p:sp>
      <p:sp>
        <p:nvSpPr>
          <p:cNvPr id="135" name="TextBox 134"/>
          <p:cNvSpPr txBox="1"/>
          <p:nvPr/>
        </p:nvSpPr>
        <p:spPr>
          <a:xfrm>
            <a:off x="5638543" y="1445421"/>
            <a:ext cx="1440160" cy="338554"/>
          </a:xfrm>
          <a:prstGeom prst="rect">
            <a:avLst/>
          </a:prstGeom>
          <a:noFill/>
        </p:spPr>
        <p:txBody>
          <a:bodyPr wrap="square" rtlCol="0">
            <a:spAutoFit/>
          </a:bodyPr>
          <a:lstStyle/>
          <a:p>
            <a:r>
              <a:rPr lang="zh-CN" altLang="en-US" sz="1600" dirty="0" smtClean="0">
                <a:ea typeface="宋体" pitchFamily="2" charset="-122"/>
                <a:cs typeface="Times New Roman" pitchFamily="18" charset="0"/>
              </a:rPr>
              <a:t>基础程序设计</a:t>
            </a:r>
            <a:endParaRPr lang="zh-CN" altLang="en-US" sz="1600" dirty="0">
              <a:ea typeface="宋体" pitchFamily="2" charset="-122"/>
              <a:cs typeface="Times New Roman" pitchFamily="18" charset="0"/>
            </a:endParaRPr>
          </a:p>
        </p:txBody>
      </p:sp>
      <p:sp>
        <p:nvSpPr>
          <p:cNvPr id="136" name="TextBox 135"/>
          <p:cNvSpPr txBox="1"/>
          <p:nvPr/>
        </p:nvSpPr>
        <p:spPr>
          <a:xfrm>
            <a:off x="4629519" y="2492896"/>
            <a:ext cx="1098899" cy="338554"/>
          </a:xfrm>
          <a:prstGeom prst="rect">
            <a:avLst/>
          </a:prstGeom>
          <a:noFill/>
        </p:spPr>
        <p:txBody>
          <a:bodyPr wrap="square" rtlCol="0">
            <a:spAutoFit/>
          </a:bodyPr>
          <a:lstStyle/>
          <a:p>
            <a:r>
              <a:rPr lang="zh-CN" altLang="en-US" sz="1600" dirty="0" smtClean="0">
                <a:ea typeface="宋体" pitchFamily="2" charset="-122"/>
                <a:cs typeface="Times New Roman" pitchFamily="18" charset="0"/>
              </a:rPr>
              <a:t>数据类型</a:t>
            </a:r>
            <a:endParaRPr lang="zh-CN" altLang="en-US" sz="1600" dirty="0">
              <a:ea typeface="宋体" pitchFamily="2" charset="-122"/>
              <a:cs typeface="Times New Roman" pitchFamily="18" charset="0"/>
            </a:endParaRPr>
          </a:p>
        </p:txBody>
      </p:sp>
      <p:sp>
        <p:nvSpPr>
          <p:cNvPr id="137" name="TextBox 136"/>
          <p:cNvSpPr txBox="1"/>
          <p:nvPr/>
        </p:nvSpPr>
        <p:spPr>
          <a:xfrm>
            <a:off x="6706881" y="2442374"/>
            <a:ext cx="1109769" cy="338554"/>
          </a:xfrm>
          <a:prstGeom prst="rect">
            <a:avLst/>
          </a:prstGeom>
          <a:noFill/>
        </p:spPr>
        <p:txBody>
          <a:bodyPr wrap="square" rtlCol="0">
            <a:spAutoFit/>
          </a:bodyPr>
          <a:lstStyle/>
          <a:p>
            <a:r>
              <a:rPr lang="zh-CN" altLang="en-US" sz="1600" dirty="0">
                <a:ea typeface="宋体" pitchFamily="2" charset="-122"/>
                <a:cs typeface="Times New Roman" pitchFamily="18" charset="0"/>
              </a:rPr>
              <a:t>流程</a:t>
            </a:r>
            <a:r>
              <a:rPr lang="zh-CN" altLang="en-US" sz="1600" dirty="0" smtClean="0">
                <a:ea typeface="宋体" pitchFamily="2" charset="-122"/>
                <a:cs typeface="Times New Roman" pitchFamily="18" charset="0"/>
              </a:rPr>
              <a:t>控制</a:t>
            </a:r>
            <a:endParaRPr lang="zh-CN" altLang="en-US" sz="1600" dirty="0">
              <a:ea typeface="宋体" pitchFamily="2" charset="-122"/>
              <a:cs typeface="Times New Roman" pitchFamily="18" charset="0"/>
            </a:endParaRPr>
          </a:p>
        </p:txBody>
      </p:sp>
      <p:sp>
        <p:nvSpPr>
          <p:cNvPr id="138" name="TextBox 137"/>
          <p:cNvSpPr txBox="1"/>
          <p:nvPr/>
        </p:nvSpPr>
        <p:spPr>
          <a:xfrm>
            <a:off x="5766372" y="2438184"/>
            <a:ext cx="913069" cy="338554"/>
          </a:xfrm>
          <a:prstGeom prst="rect">
            <a:avLst/>
          </a:prstGeom>
          <a:noFill/>
        </p:spPr>
        <p:txBody>
          <a:bodyPr wrap="square" rtlCol="0">
            <a:spAutoFit/>
          </a:bodyPr>
          <a:lstStyle/>
          <a:p>
            <a:r>
              <a:rPr lang="zh-CN" altLang="en-US" sz="1600" dirty="0">
                <a:ea typeface="宋体" pitchFamily="2" charset="-122"/>
                <a:cs typeface="Times New Roman" pitchFamily="18" charset="0"/>
              </a:rPr>
              <a:t>运算符</a:t>
            </a:r>
          </a:p>
        </p:txBody>
      </p:sp>
      <p:sp>
        <p:nvSpPr>
          <p:cNvPr id="139" name="TextBox 138"/>
          <p:cNvSpPr txBox="1"/>
          <p:nvPr/>
        </p:nvSpPr>
        <p:spPr>
          <a:xfrm>
            <a:off x="7873723" y="2442374"/>
            <a:ext cx="698739" cy="338554"/>
          </a:xfrm>
          <a:prstGeom prst="rect">
            <a:avLst/>
          </a:prstGeom>
          <a:noFill/>
        </p:spPr>
        <p:txBody>
          <a:bodyPr wrap="square" rtlCol="0">
            <a:spAutoFit/>
          </a:bodyPr>
          <a:lstStyle/>
          <a:p>
            <a:r>
              <a:rPr lang="zh-CN" altLang="en-US" sz="1600" dirty="0">
                <a:ea typeface="宋体" pitchFamily="2" charset="-122"/>
                <a:cs typeface="Times New Roman" pitchFamily="18" charset="0"/>
              </a:rPr>
              <a:t>数组</a:t>
            </a:r>
          </a:p>
        </p:txBody>
      </p:sp>
      <p:sp>
        <p:nvSpPr>
          <p:cNvPr id="140" name="TextBox 139"/>
          <p:cNvSpPr txBox="1"/>
          <p:nvPr/>
        </p:nvSpPr>
        <p:spPr>
          <a:xfrm>
            <a:off x="5719589" y="3288443"/>
            <a:ext cx="1448958" cy="338554"/>
          </a:xfrm>
          <a:prstGeom prst="rect">
            <a:avLst/>
          </a:prstGeom>
          <a:noFill/>
        </p:spPr>
        <p:txBody>
          <a:bodyPr wrap="square" rtlCol="0">
            <a:spAutoFit/>
          </a:bodyPr>
          <a:lstStyle/>
          <a:p>
            <a:r>
              <a:rPr lang="zh-CN" altLang="en-US" sz="1600" dirty="0" smtClean="0">
                <a:ea typeface="宋体" pitchFamily="2" charset="-122"/>
                <a:cs typeface="Times New Roman" pitchFamily="18" charset="0"/>
              </a:rPr>
              <a:t>面向对象</a:t>
            </a:r>
            <a:r>
              <a:rPr lang="zh-CN" altLang="en-US" sz="1600" dirty="0">
                <a:ea typeface="宋体" pitchFamily="2" charset="-122"/>
                <a:cs typeface="Times New Roman" pitchFamily="18" charset="0"/>
              </a:rPr>
              <a:t>编程</a:t>
            </a:r>
          </a:p>
        </p:txBody>
      </p:sp>
      <p:sp>
        <p:nvSpPr>
          <p:cNvPr id="141" name="TextBox 140"/>
          <p:cNvSpPr txBox="1"/>
          <p:nvPr/>
        </p:nvSpPr>
        <p:spPr>
          <a:xfrm>
            <a:off x="4075855" y="3980384"/>
            <a:ext cx="617662" cy="584775"/>
          </a:xfrm>
          <a:prstGeom prst="rect">
            <a:avLst/>
          </a:prstGeom>
          <a:noFill/>
        </p:spPr>
        <p:txBody>
          <a:bodyPr wrap="square" rtlCol="0">
            <a:spAutoFit/>
          </a:bodyPr>
          <a:lstStyle/>
          <a:p>
            <a:r>
              <a:rPr lang="zh-CN" altLang="en-US" sz="1600" dirty="0" smtClean="0">
                <a:ea typeface="宋体" pitchFamily="2" charset="-122"/>
                <a:cs typeface="Times New Roman" pitchFamily="18" charset="0"/>
              </a:rPr>
              <a:t>类和对象</a:t>
            </a:r>
            <a:endParaRPr lang="zh-CN" altLang="en-US" sz="1600" dirty="0">
              <a:ea typeface="宋体" pitchFamily="2" charset="-122"/>
              <a:cs typeface="Times New Roman" pitchFamily="18" charset="0"/>
            </a:endParaRPr>
          </a:p>
        </p:txBody>
      </p:sp>
      <p:sp>
        <p:nvSpPr>
          <p:cNvPr id="142" name="TextBox 141"/>
          <p:cNvSpPr txBox="1"/>
          <p:nvPr/>
        </p:nvSpPr>
        <p:spPr>
          <a:xfrm>
            <a:off x="4870137" y="4074650"/>
            <a:ext cx="617662" cy="338554"/>
          </a:xfrm>
          <a:prstGeom prst="rect">
            <a:avLst/>
          </a:prstGeom>
          <a:noFill/>
        </p:spPr>
        <p:txBody>
          <a:bodyPr wrap="square" rtlCol="0">
            <a:spAutoFit/>
          </a:bodyPr>
          <a:lstStyle/>
          <a:p>
            <a:r>
              <a:rPr lang="zh-CN" altLang="en-US" sz="1600" dirty="0" smtClean="0">
                <a:ea typeface="宋体" pitchFamily="2" charset="-122"/>
                <a:cs typeface="Times New Roman" pitchFamily="18" charset="0"/>
              </a:rPr>
              <a:t>属性</a:t>
            </a:r>
            <a:endParaRPr lang="zh-CN" altLang="en-US" sz="1600" dirty="0">
              <a:ea typeface="宋体" pitchFamily="2" charset="-122"/>
              <a:cs typeface="Times New Roman" pitchFamily="18" charset="0"/>
            </a:endParaRPr>
          </a:p>
        </p:txBody>
      </p:sp>
      <p:sp>
        <p:nvSpPr>
          <p:cNvPr id="143" name="TextBox 142"/>
          <p:cNvSpPr txBox="1"/>
          <p:nvPr/>
        </p:nvSpPr>
        <p:spPr>
          <a:xfrm>
            <a:off x="5553867" y="4098558"/>
            <a:ext cx="617662" cy="338554"/>
          </a:xfrm>
          <a:prstGeom prst="rect">
            <a:avLst/>
          </a:prstGeom>
          <a:noFill/>
        </p:spPr>
        <p:txBody>
          <a:bodyPr wrap="square" rtlCol="0">
            <a:spAutoFit/>
          </a:bodyPr>
          <a:lstStyle/>
          <a:p>
            <a:r>
              <a:rPr lang="zh-CN" altLang="en-US" sz="1600" dirty="0">
                <a:ea typeface="宋体" pitchFamily="2" charset="-122"/>
                <a:cs typeface="Times New Roman" pitchFamily="18" charset="0"/>
              </a:rPr>
              <a:t>方法</a:t>
            </a:r>
          </a:p>
        </p:txBody>
      </p:sp>
      <p:sp>
        <p:nvSpPr>
          <p:cNvPr id="144" name="TextBox 143"/>
          <p:cNvSpPr txBox="1"/>
          <p:nvPr/>
        </p:nvSpPr>
        <p:spPr>
          <a:xfrm>
            <a:off x="7943309" y="4106435"/>
            <a:ext cx="1008745" cy="338554"/>
          </a:xfrm>
          <a:prstGeom prst="rect">
            <a:avLst/>
          </a:prstGeom>
          <a:noFill/>
        </p:spPr>
        <p:txBody>
          <a:bodyPr wrap="square" rtlCol="0">
            <a:spAutoFit/>
          </a:bodyPr>
          <a:lstStyle/>
          <a:p>
            <a:r>
              <a:rPr lang="zh-CN" altLang="en-US" sz="1600" dirty="0" smtClean="0">
                <a:ea typeface="宋体" pitchFamily="2" charset="-122"/>
                <a:cs typeface="Times New Roman" pitchFamily="18" charset="0"/>
              </a:rPr>
              <a:t>设计模式</a:t>
            </a:r>
            <a:endParaRPr lang="zh-CN" altLang="en-US" sz="1600" dirty="0">
              <a:ea typeface="宋体" pitchFamily="2" charset="-122"/>
              <a:cs typeface="Times New Roman" pitchFamily="18" charset="0"/>
            </a:endParaRPr>
          </a:p>
        </p:txBody>
      </p:sp>
      <p:sp>
        <p:nvSpPr>
          <p:cNvPr id="145" name="TextBox 144"/>
          <p:cNvSpPr txBox="1"/>
          <p:nvPr/>
        </p:nvSpPr>
        <p:spPr>
          <a:xfrm>
            <a:off x="7122690" y="4077072"/>
            <a:ext cx="617662" cy="338554"/>
          </a:xfrm>
          <a:prstGeom prst="rect">
            <a:avLst/>
          </a:prstGeom>
          <a:noFill/>
        </p:spPr>
        <p:txBody>
          <a:bodyPr wrap="square" rtlCol="0">
            <a:spAutoFit/>
          </a:bodyPr>
          <a:lstStyle/>
          <a:p>
            <a:r>
              <a:rPr lang="zh-CN" altLang="en-US" sz="1600" dirty="0">
                <a:ea typeface="宋体" pitchFamily="2" charset="-122"/>
                <a:cs typeface="Times New Roman" pitchFamily="18" charset="0"/>
              </a:rPr>
              <a:t>接口</a:t>
            </a:r>
          </a:p>
        </p:txBody>
      </p:sp>
      <p:sp>
        <p:nvSpPr>
          <p:cNvPr id="146" name="TextBox 145"/>
          <p:cNvSpPr txBox="1"/>
          <p:nvPr/>
        </p:nvSpPr>
        <p:spPr>
          <a:xfrm>
            <a:off x="6366877" y="3996353"/>
            <a:ext cx="653395" cy="584775"/>
          </a:xfrm>
          <a:prstGeom prst="rect">
            <a:avLst/>
          </a:prstGeom>
          <a:noFill/>
        </p:spPr>
        <p:txBody>
          <a:bodyPr wrap="square" rtlCol="0">
            <a:spAutoFit/>
          </a:bodyPr>
          <a:lstStyle/>
          <a:p>
            <a:r>
              <a:rPr lang="zh-CN" altLang="en-US" sz="1600" dirty="0">
                <a:ea typeface="宋体" pitchFamily="2" charset="-122"/>
                <a:cs typeface="Times New Roman" pitchFamily="18" charset="0"/>
              </a:rPr>
              <a:t>三</a:t>
            </a:r>
            <a:r>
              <a:rPr lang="zh-CN" altLang="en-US" sz="1600" dirty="0" smtClean="0">
                <a:ea typeface="宋体" pitchFamily="2" charset="-122"/>
                <a:cs typeface="Times New Roman" pitchFamily="18" charset="0"/>
              </a:rPr>
              <a:t>大特性</a:t>
            </a:r>
            <a:endParaRPr lang="zh-CN" altLang="en-US" sz="1600" dirty="0">
              <a:ea typeface="宋体" pitchFamily="2" charset="-122"/>
              <a:cs typeface="Times New Roman" pitchFamily="18" charset="0"/>
            </a:endParaRPr>
          </a:p>
        </p:txBody>
      </p:sp>
      <p:sp>
        <p:nvSpPr>
          <p:cNvPr id="147" name="TextBox 146"/>
          <p:cNvSpPr txBox="1"/>
          <p:nvPr/>
        </p:nvSpPr>
        <p:spPr>
          <a:xfrm>
            <a:off x="5267263" y="4908793"/>
            <a:ext cx="1413706" cy="338554"/>
          </a:xfrm>
          <a:prstGeom prst="rect">
            <a:avLst/>
          </a:prstGeom>
          <a:noFill/>
        </p:spPr>
        <p:txBody>
          <a:bodyPr wrap="square" rtlCol="0">
            <a:spAutoFit/>
          </a:bodyPr>
          <a:lstStyle/>
          <a:p>
            <a:r>
              <a:rPr lang="zh-CN" altLang="en-US" sz="1600" dirty="0" smtClean="0">
                <a:ea typeface="宋体" pitchFamily="2" charset="-122"/>
                <a:cs typeface="Times New Roman" pitchFamily="18" charset="0"/>
              </a:rPr>
              <a:t>应用程序开发</a:t>
            </a:r>
            <a:endParaRPr lang="zh-CN" altLang="en-US" sz="1600" dirty="0">
              <a:ea typeface="宋体" pitchFamily="2" charset="-122"/>
              <a:cs typeface="Times New Roman" pitchFamily="18" charset="0"/>
            </a:endParaRPr>
          </a:p>
        </p:txBody>
      </p:sp>
      <p:sp>
        <p:nvSpPr>
          <p:cNvPr id="148" name="TextBox 147"/>
          <p:cNvSpPr txBox="1"/>
          <p:nvPr/>
        </p:nvSpPr>
        <p:spPr>
          <a:xfrm>
            <a:off x="2251903" y="5906870"/>
            <a:ext cx="812219" cy="338554"/>
          </a:xfrm>
          <a:prstGeom prst="rect">
            <a:avLst/>
          </a:prstGeom>
          <a:noFill/>
        </p:spPr>
        <p:txBody>
          <a:bodyPr wrap="square" rtlCol="0">
            <a:spAutoFit/>
          </a:bodyPr>
          <a:lstStyle/>
          <a:p>
            <a:r>
              <a:rPr lang="en-US" altLang="zh-CN" sz="1600" dirty="0" smtClean="0">
                <a:ea typeface="宋体" pitchFamily="2" charset="-122"/>
                <a:cs typeface="Times New Roman" pitchFamily="18" charset="0"/>
              </a:rPr>
              <a:t>JDBC</a:t>
            </a:r>
            <a:endParaRPr lang="zh-CN" altLang="en-US" sz="1600" dirty="0">
              <a:ea typeface="宋体" pitchFamily="2" charset="-122"/>
              <a:cs typeface="Times New Roman" pitchFamily="18" charset="0"/>
            </a:endParaRPr>
          </a:p>
        </p:txBody>
      </p:sp>
      <p:sp>
        <p:nvSpPr>
          <p:cNvPr id="149" name="TextBox 148"/>
          <p:cNvSpPr txBox="1"/>
          <p:nvPr/>
        </p:nvSpPr>
        <p:spPr>
          <a:xfrm>
            <a:off x="3166540" y="5924019"/>
            <a:ext cx="617662" cy="338554"/>
          </a:xfrm>
          <a:prstGeom prst="rect">
            <a:avLst/>
          </a:prstGeom>
          <a:noFill/>
        </p:spPr>
        <p:txBody>
          <a:bodyPr wrap="square" rtlCol="0">
            <a:spAutoFit/>
          </a:bodyPr>
          <a:lstStyle/>
          <a:p>
            <a:r>
              <a:rPr lang="zh-CN" altLang="en-US" sz="1600" dirty="0" smtClean="0">
                <a:ea typeface="宋体" pitchFamily="2" charset="-122"/>
                <a:cs typeface="Times New Roman" pitchFamily="18" charset="0"/>
              </a:rPr>
              <a:t>集合</a:t>
            </a:r>
            <a:endParaRPr lang="zh-CN" altLang="en-US" sz="1600" dirty="0">
              <a:ea typeface="宋体" pitchFamily="2" charset="-122"/>
              <a:cs typeface="Times New Roman" pitchFamily="18" charset="0"/>
            </a:endParaRPr>
          </a:p>
        </p:txBody>
      </p:sp>
      <p:sp>
        <p:nvSpPr>
          <p:cNvPr id="150" name="TextBox 149"/>
          <p:cNvSpPr txBox="1"/>
          <p:nvPr/>
        </p:nvSpPr>
        <p:spPr>
          <a:xfrm>
            <a:off x="3982360" y="5901292"/>
            <a:ext cx="1025978" cy="338554"/>
          </a:xfrm>
          <a:prstGeom prst="rect">
            <a:avLst/>
          </a:prstGeom>
          <a:noFill/>
        </p:spPr>
        <p:txBody>
          <a:bodyPr wrap="square" rtlCol="0">
            <a:spAutoFit/>
          </a:bodyPr>
          <a:lstStyle/>
          <a:p>
            <a:r>
              <a:rPr lang="zh-CN" altLang="en-US" sz="1600" dirty="0" smtClean="0">
                <a:ea typeface="宋体" pitchFamily="2" charset="-122"/>
                <a:cs typeface="Times New Roman" pitchFamily="18" charset="0"/>
              </a:rPr>
              <a:t>异常处理</a:t>
            </a:r>
            <a:endParaRPr lang="zh-CN" altLang="en-US" sz="1600" dirty="0">
              <a:ea typeface="宋体" pitchFamily="2" charset="-122"/>
              <a:cs typeface="Times New Roman" pitchFamily="18" charset="0"/>
            </a:endParaRPr>
          </a:p>
        </p:txBody>
      </p:sp>
      <p:sp>
        <p:nvSpPr>
          <p:cNvPr id="152" name="TextBox 151"/>
          <p:cNvSpPr txBox="1"/>
          <p:nvPr/>
        </p:nvSpPr>
        <p:spPr>
          <a:xfrm>
            <a:off x="5110756" y="5949280"/>
            <a:ext cx="617662" cy="338554"/>
          </a:xfrm>
          <a:prstGeom prst="rect">
            <a:avLst/>
          </a:prstGeom>
          <a:noFill/>
        </p:spPr>
        <p:txBody>
          <a:bodyPr wrap="square" rtlCol="0">
            <a:spAutoFit/>
          </a:bodyPr>
          <a:lstStyle/>
          <a:p>
            <a:r>
              <a:rPr lang="zh-CN" altLang="en-US" sz="1600" dirty="0">
                <a:ea typeface="宋体" pitchFamily="2" charset="-122"/>
                <a:cs typeface="Times New Roman" pitchFamily="18" charset="0"/>
              </a:rPr>
              <a:t>类库</a:t>
            </a:r>
          </a:p>
        </p:txBody>
      </p:sp>
      <p:sp>
        <p:nvSpPr>
          <p:cNvPr id="153" name="TextBox 152"/>
          <p:cNvSpPr txBox="1"/>
          <p:nvPr/>
        </p:nvSpPr>
        <p:spPr>
          <a:xfrm>
            <a:off x="5854296" y="5901292"/>
            <a:ext cx="810226" cy="338554"/>
          </a:xfrm>
          <a:prstGeom prst="rect">
            <a:avLst/>
          </a:prstGeom>
          <a:noFill/>
        </p:spPr>
        <p:txBody>
          <a:bodyPr wrap="square" rtlCol="0">
            <a:spAutoFit/>
          </a:bodyPr>
          <a:lstStyle/>
          <a:p>
            <a:r>
              <a:rPr lang="zh-CN" altLang="en-US" sz="1600" dirty="0">
                <a:ea typeface="宋体" pitchFamily="2" charset="-122"/>
                <a:cs typeface="Times New Roman" pitchFamily="18" charset="0"/>
              </a:rPr>
              <a:t>多线程</a:t>
            </a:r>
          </a:p>
        </p:txBody>
      </p:sp>
      <p:sp>
        <p:nvSpPr>
          <p:cNvPr id="154" name="TextBox 153"/>
          <p:cNvSpPr txBox="1"/>
          <p:nvPr/>
        </p:nvSpPr>
        <p:spPr>
          <a:xfrm>
            <a:off x="6715731" y="5909963"/>
            <a:ext cx="452847" cy="346771"/>
          </a:xfrm>
          <a:prstGeom prst="rect">
            <a:avLst/>
          </a:prstGeom>
          <a:noFill/>
        </p:spPr>
        <p:txBody>
          <a:bodyPr wrap="square" rtlCol="0">
            <a:spAutoFit/>
          </a:bodyPr>
          <a:lstStyle/>
          <a:p>
            <a:r>
              <a:rPr lang="en-US" altLang="zh-CN" sz="1600" dirty="0" smtClean="0">
                <a:ea typeface="宋体" pitchFamily="2" charset="-122"/>
                <a:cs typeface="Times New Roman" pitchFamily="18" charset="0"/>
              </a:rPr>
              <a:t>IO</a:t>
            </a:r>
            <a:endParaRPr lang="zh-CN" altLang="en-US" sz="1600" dirty="0">
              <a:ea typeface="宋体" pitchFamily="2" charset="-122"/>
              <a:cs typeface="Times New Roman" pitchFamily="18" charset="0"/>
            </a:endParaRPr>
          </a:p>
        </p:txBody>
      </p:sp>
      <p:sp>
        <p:nvSpPr>
          <p:cNvPr id="155" name="TextBox 154"/>
          <p:cNvSpPr txBox="1"/>
          <p:nvPr/>
        </p:nvSpPr>
        <p:spPr>
          <a:xfrm>
            <a:off x="7270996" y="5918181"/>
            <a:ext cx="617662" cy="338554"/>
          </a:xfrm>
          <a:prstGeom prst="rect">
            <a:avLst/>
          </a:prstGeom>
          <a:noFill/>
        </p:spPr>
        <p:txBody>
          <a:bodyPr wrap="square" rtlCol="0">
            <a:spAutoFit/>
          </a:bodyPr>
          <a:lstStyle/>
          <a:p>
            <a:r>
              <a:rPr lang="zh-CN" altLang="en-US" sz="1600" dirty="0">
                <a:ea typeface="宋体" pitchFamily="2" charset="-122"/>
                <a:cs typeface="Times New Roman" pitchFamily="18" charset="0"/>
              </a:rPr>
              <a:t>反射</a:t>
            </a:r>
          </a:p>
        </p:txBody>
      </p:sp>
      <p:sp>
        <p:nvSpPr>
          <p:cNvPr id="156" name="TextBox 155"/>
          <p:cNvSpPr txBox="1"/>
          <p:nvPr/>
        </p:nvSpPr>
        <p:spPr>
          <a:xfrm>
            <a:off x="7954801" y="5924019"/>
            <a:ext cx="617662" cy="338554"/>
          </a:xfrm>
          <a:prstGeom prst="rect">
            <a:avLst/>
          </a:prstGeom>
          <a:noFill/>
        </p:spPr>
        <p:txBody>
          <a:bodyPr wrap="square" rtlCol="0">
            <a:spAutoFit/>
          </a:bodyPr>
          <a:lstStyle/>
          <a:p>
            <a:r>
              <a:rPr lang="zh-CN" altLang="en-US" sz="1600" dirty="0">
                <a:ea typeface="宋体" pitchFamily="2" charset="-122"/>
                <a:cs typeface="Times New Roman" pitchFamily="18" charset="0"/>
              </a:rPr>
              <a:t>网络</a:t>
            </a:r>
          </a:p>
        </p:txBody>
      </p:sp>
      <p:sp>
        <p:nvSpPr>
          <p:cNvPr id="157" name="TextBox 156"/>
          <p:cNvSpPr txBox="1"/>
          <p:nvPr/>
        </p:nvSpPr>
        <p:spPr>
          <a:xfrm>
            <a:off x="80219" y="5926560"/>
            <a:ext cx="1232045" cy="338554"/>
          </a:xfrm>
          <a:prstGeom prst="rect">
            <a:avLst/>
          </a:prstGeom>
          <a:noFill/>
        </p:spPr>
        <p:txBody>
          <a:bodyPr wrap="square" rtlCol="0">
            <a:spAutoFit/>
          </a:bodyPr>
          <a:lstStyle/>
          <a:p>
            <a:r>
              <a:rPr lang="zh-CN" altLang="en-US" sz="1600" dirty="0" smtClean="0">
                <a:ea typeface="宋体" pitchFamily="2" charset="-122"/>
                <a:cs typeface="Times New Roman" pitchFamily="18" charset="0"/>
              </a:rPr>
              <a:t>连接</a:t>
            </a:r>
            <a:r>
              <a:rPr lang="en-US" altLang="zh-CN" sz="1600" dirty="0" smtClean="0">
                <a:ea typeface="宋体" pitchFamily="2" charset="-122"/>
                <a:cs typeface="Times New Roman" pitchFamily="18" charset="0"/>
              </a:rPr>
              <a:t>Oracle</a:t>
            </a:r>
            <a:endParaRPr lang="zh-CN" altLang="en-US" sz="1600" dirty="0">
              <a:ea typeface="宋体" pitchFamily="2" charset="-122"/>
              <a:cs typeface="Times New Roman" pitchFamily="18" charset="0"/>
            </a:endParaRPr>
          </a:p>
        </p:txBody>
      </p:sp>
      <p:sp>
        <p:nvSpPr>
          <p:cNvPr id="159" name="TextBox 158"/>
          <p:cNvSpPr txBox="1"/>
          <p:nvPr/>
        </p:nvSpPr>
        <p:spPr>
          <a:xfrm>
            <a:off x="2123729" y="4221088"/>
            <a:ext cx="648071" cy="830997"/>
          </a:xfrm>
          <a:prstGeom prst="rect">
            <a:avLst/>
          </a:prstGeom>
          <a:noFill/>
        </p:spPr>
        <p:txBody>
          <a:bodyPr wrap="square" rtlCol="0">
            <a:spAutoFit/>
          </a:bodyPr>
          <a:lstStyle/>
          <a:p>
            <a:r>
              <a:rPr lang="en-US" altLang="zh-CN" sz="1600" dirty="0" smtClean="0">
                <a:ea typeface="宋体" pitchFamily="2" charset="-122"/>
                <a:cs typeface="Times New Roman" pitchFamily="18" charset="0"/>
              </a:rPr>
              <a:t>JAVA</a:t>
            </a:r>
            <a:r>
              <a:rPr lang="zh-CN" altLang="en-US" sz="1600" dirty="0" smtClean="0">
                <a:ea typeface="宋体" pitchFamily="2" charset="-122"/>
                <a:cs typeface="Times New Roman" pitchFamily="18" charset="0"/>
              </a:rPr>
              <a:t>新特性</a:t>
            </a:r>
            <a:endParaRPr lang="zh-CN" altLang="en-US" sz="1600" dirty="0">
              <a:ea typeface="宋体" pitchFamily="2" charset="-122"/>
              <a:cs typeface="Times New Roman" pitchFamily="18" charset="0"/>
            </a:endParaRPr>
          </a:p>
        </p:txBody>
      </p:sp>
      <p:cxnSp>
        <p:nvCxnSpPr>
          <p:cNvPr id="165" name="直接箭头连接符 164"/>
          <p:cNvCxnSpPr>
            <a:stCxn id="101" idx="3"/>
            <a:endCxn id="102" idx="1"/>
          </p:cNvCxnSpPr>
          <p:nvPr/>
        </p:nvCxnSpPr>
        <p:spPr>
          <a:xfrm>
            <a:off x="1623962" y="1628800"/>
            <a:ext cx="432048" cy="11832"/>
          </a:xfrm>
          <a:prstGeom prst="straightConnector1">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66" name="直接箭头连接符 165"/>
          <p:cNvCxnSpPr>
            <a:stCxn id="134" idx="3"/>
            <a:endCxn id="103" idx="1"/>
          </p:cNvCxnSpPr>
          <p:nvPr/>
        </p:nvCxnSpPr>
        <p:spPr>
          <a:xfrm flipV="1">
            <a:off x="3563888" y="1628800"/>
            <a:ext cx="2020514" cy="17477"/>
          </a:xfrm>
          <a:prstGeom prst="straightConnector1">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67" name="直接箭头连接符 166"/>
          <p:cNvCxnSpPr>
            <a:stCxn id="103" idx="2"/>
          </p:cNvCxnSpPr>
          <p:nvPr/>
        </p:nvCxnSpPr>
        <p:spPr>
          <a:xfrm>
            <a:off x="6304482" y="1844824"/>
            <a:ext cx="0" cy="576064"/>
          </a:xfrm>
          <a:prstGeom prst="straightConnector1">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68" name="肘形连接符 167"/>
          <p:cNvCxnSpPr>
            <a:endCxn id="104" idx="0"/>
          </p:cNvCxnSpPr>
          <p:nvPr/>
        </p:nvCxnSpPr>
        <p:spPr>
          <a:xfrm rot="10800000" flipV="1">
            <a:off x="5154173" y="2132854"/>
            <a:ext cx="1422293" cy="288033"/>
          </a:xfrm>
          <a:prstGeom prst="bentConnector2">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70" name="肘形连接符 169"/>
          <p:cNvCxnSpPr>
            <a:endCxn id="107" idx="0"/>
          </p:cNvCxnSpPr>
          <p:nvPr/>
        </p:nvCxnSpPr>
        <p:spPr>
          <a:xfrm>
            <a:off x="6340486" y="2132855"/>
            <a:ext cx="1864470" cy="288033"/>
          </a:xfrm>
          <a:prstGeom prst="bentConnector2">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71" name="肘形连接符 170"/>
          <p:cNvCxnSpPr/>
          <p:nvPr/>
        </p:nvCxnSpPr>
        <p:spPr>
          <a:xfrm rot="16200000" flipH="1">
            <a:off x="2827273" y="2686303"/>
            <a:ext cx="3462300" cy="1364771"/>
          </a:xfrm>
          <a:prstGeom prst="bentConnector2">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72" name="直接箭头连接符 171"/>
          <p:cNvCxnSpPr/>
          <p:nvPr/>
        </p:nvCxnSpPr>
        <p:spPr>
          <a:xfrm>
            <a:off x="3876037" y="3413760"/>
            <a:ext cx="1677830" cy="0"/>
          </a:xfrm>
          <a:prstGeom prst="straightConnector1">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73" name="肘形连接符 172"/>
          <p:cNvCxnSpPr>
            <a:stCxn id="108" idx="2"/>
            <a:endCxn id="114" idx="0"/>
          </p:cNvCxnSpPr>
          <p:nvPr/>
        </p:nvCxnSpPr>
        <p:spPr>
          <a:xfrm rot="5400000">
            <a:off x="5938705" y="3527040"/>
            <a:ext cx="392262" cy="628231"/>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74" name="肘形连接符 173"/>
          <p:cNvCxnSpPr>
            <a:stCxn id="108" idx="2"/>
            <a:endCxn id="109" idx="0"/>
          </p:cNvCxnSpPr>
          <p:nvPr/>
        </p:nvCxnSpPr>
        <p:spPr>
          <a:xfrm rot="16200000" flipH="1">
            <a:off x="7239928" y="2854046"/>
            <a:ext cx="382879" cy="1964833"/>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75" name="肘形连接符 174"/>
          <p:cNvCxnSpPr>
            <a:stCxn id="108" idx="2"/>
            <a:endCxn id="113" idx="0"/>
          </p:cNvCxnSpPr>
          <p:nvPr/>
        </p:nvCxnSpPr>
        <p:spPr>
          <a:xfrm rot="5400000">
            <a:off x="5618723" y="3190204"/>
            <a:ext cx="375408" cy="1285048"/>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76" name="肘形连接符 175"/>
          <p:cNvCxnSpPr>
            <a:stCxn id="108" idx="2"/>
            <a:endCxn id="110" idx="0"/>
          </p:cNvCxnSpPr>
          <p:nvPr/>
        </p:nvCxnSpPr>
        <p:spPr>
          <a:xfrm rot="5400000">
            <a:off x="5232744" y="2774331"/>
            <a:ext cx="345515" cy="2086900"/>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77" name="肘形连接符 176"/>
          <p:cNvCxnSpPr>
            <a:stCxn id="108" idx="2"/>
            <a:endCxn id="111" idx="0"/>
          </p:cNvCxnSpPr>
          <p:nvPr/>
        </p:nvCxnSpPr>
        <p:spPr>
          <a:xfrm rot="16200000" flipH="1">
            <a:off x="6743476" y="3350499"/>
            <a:ext cx="367917" cy="956966"/>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78" name="肘形连接符 177"/>
          <p:cNvCxnSpPr>
            <a:stCxn id="108" idx="2"/>
            <a:endCxn id="112" idx="0"/>
          </p:cNvCxnSpPr>
          <p:nvPr/>
        </p:nvCxnSpPr>
        <p:spPr>
          <a:xfrm rot="16200000" flipH="1">
            <a:off x="6358503" y="3735471"/>
            <a:ext cx="345515" cy="164619"/>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79" name="肘形连接符 178"/>
          <p:cNvCxnSpPr>
            <a:stCxn id="115" idx="2"/>
            <a:endCxn id="124" idx="0"/>
          </p:cNvCxnSpPr>
          <p:nvPr/>
        </p:nvCxnSpPr>
        <p:spPr>
          <a:xfrm rot="5400000">
            <a:off x="3987208" y="3903591"/>
            <a:ext cx="583178" cy="3364185"/>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15" idx="2"/>
            <a:endCxn id="123" idx="0"/>
          </p:cNvCxnSpPr>
          <p:nvPr/>
        </p:nvCxnSpPr>
        <p:spPr>
          <a:xfrm rot="5400000">
            <a:off x="4405926" y="4322309"/>
            <a:ext cx="583178" cy="2526749"/>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81" name="肘形连接符 180"/>
          <p:cNvCxnSpPr>
            <a:stCxn id="115" idx="2"/>
            <a:endCxn id="122" idx="0"/>
          </p:cNvCxnSpPr>
          <p:nvPr/>
        </p:nvCxnSpPr>
        <p:spPr>
          <a:xfrm rot="5400000">
            <a:off x="4908189" y="4810516"/>
            <a:ext cx="569123" cy="1536279"/>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15" idx="2"/>
            <a:endCxn id="120" idx="0"/>
          </p:cNvCxnSpPr>
          <p:nvPr/>
        </p:nvCxnSpPr>
        <p:spPr>
          <a:xfrm rot="5400000">
            <a:off x="5390730" y="5307113"/>
            <a:ext cx="583178" cy="557141"/>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15" idx="2"/>
            <a:endCxn id="119" idx="0"/>
          </p:cNvCxnSpPr>
          <p:nvPr/>
        </p:nvCxnSpPr>
        <p:spPr>
          <a:xfrm rot="16200000" flipH="1">
            <a:off x="5812884" y="5442099"/>
            <a:ext cx="583178" cy="287168"/>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85" name="肘形连接符 184"/>
          <p:cNvCxnSpPr>
            <a:stCxn id="115" idx="2"/>
            <a:endCxn id="118" idx="0"/>
          </p:cNvCxnSpPr>
          <p:nvPr/>
        </p:nvCxnSpPr>
        <p:spPr>
          <a:xfrm rot="16200000" flipH="1">
            <a:off x="6166537" y="5088446"/>
            <a:ext cx="583178" cy="994474"/>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86" name="肘形连接符 185"/>
          <p:cNvCxnSpPr>
            <a:stCxn id="115" idx="2"/>
            <a:endCxn id="155" idx="0"/>
          </p:cNvCxnSpPr>
          <p:nvPr/>
        </p:nvCxnSpPr>
        <p:spPr>
          <a:xfrm rot="16200000" flipH="1">
            <a:off x="6458315" y="4796668"/>
            <a:ext cx="624087" cy="1618938"/>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87" name="肘形连接符 186"/>
          <p:cNvCxnSpPr>
            <a:stCxn id="115" idx="2"/>
            <a:endCxn id="116" idx="0"/>
          </p:cNvCxnSpPr>
          <p:nvPr/>
        </p:nvCxnSpPr>
        <p:spPr>
          <a:xfrm rot="16200000" flipH="1">
            <a:off x="6841822" y="4413161"/>
            <a:ext cx="583178" cy="2345044"/>
          </a:xfrm>
          <a:prstGeom prst="bentConnector3">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88" name="直接箭头连接符 187"/>
          <p:cNvCxnSpPr/>
          <p:nvPr/>
        </p:nvCxnSpPr>
        <p:spPr>
          <a:xfrm flipH="1">
            <a:off x="1389619" y="6068035"/>
            <a:ext cx="883684" cy="0"/>
          </a:xfrm>
          <a:prstGeom prst="straightConnector1">
            <a:avLst/>
          </a:prstGeom>
          <a:ln w="3175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3" name="直接箭头连接符 2"/>
          <p:cNvCxnSpPr/>
          <p:nvPr/>
        </p:nvCxnSpPr>
        <p:spPr>
          <a:xfrm flipH="1">
            <a:off x="2702746" y="4581128"/>
            <a:ext cx="1171955" cy="0"/>
          </a:xfrm>
          <a:prstGeom prst="straightConnector1">
            <a:avLst/>
          </a:prstGeom>
          <a:ln w="28575">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a:endCxn id="105" idx="0"/>
          </p:cNvCxnSpPr>
          <p:nvPr/>
        </p:nvCxnSpPr>
        <p:spPr>
          <a:xfrm>
            <a:off x="7168578" y="2132856"/>
            <a:ext cx="22763" cy="288032"/>
          </a:xfrm>
          <a:prstGeom prst="straightConnector1">
            <a:avLst/>
          </a:prstGeom>
          <a:ln w="28575">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169" name="TextBox 168"/>
          <p:cNvSpPr txBox="1"/>
          <p:nvPr/>
        </p:nvSpPr>
        <p:spPr>
          <a:xfrm>
            <a:off x="2123728" y="2268907"/>
            <a:ext cx="1192390" cy="338554"/>
          </a:xfrm>
          <a:prstGeom prst="rect">
            <a:avLst/>
          </a:prstGeom>
          <a:noFill/>
        </p:spPr>
        <p:txBody>
          <a:bodyPr wrap="square" rtlCol="0">
            <a:spAutoFit/>
          </a:bodyPr>
          <a:lstStyle/>
          <a:p>
            <a:r>
              <a:rPr lang="en-US" altLang="zh-CN" sz="1600" dirty="0" smtClean="0">
                <a:ea typeface="宋体" pitchFamily="2" charset="-122"/>
                <a:cs typeface="Times New Roman" pitchFamily="18" charset="0"/>
              </a:rPr>
              <a:t>Eclipse</a:t>
            </a:r>
            <a:r>
              <a:rPr lang="zh-CN" altLang="en-US" sz="1600" dirty="0" smtClean="0">
                <a:ea typeface="宋体" pitchFamily="2" charset="-122"/>
                <a:cs typeface="Times New Roman" pitchFamily="18" charset="0"/>
              </a:rPr>
              <a:t>使用</a:t>
            </a:r>
            <a:endParaRPr lang="zh-CN" altLang="en-US" sz="1600" dirty="0">
              <a:ea typeface="宋体" pitchFamily="2" charset="-122"/>
              <a:cs typeface="Times New Roman" pitchFamily="18" charset="0"/>
            </a:endParaRPr>
          </a:p>
        </p:txBody>
      </p:sp>
      <p:cxnSp>
        <p:nvCxnSpPr>
          <p:cNvPr id="98" name="直接箭头连接符 97"/>
          <p:cNvCxnSpPr>
            <a:endCxn id="169" idx="3"/>
          </p:cNvCxnSpPr>
          <p:nvPr/>
        </p:nvCxnSpPr>
        <p:spPr>
          <a:xfrm flipH="1">
            <a:off x="3316118" y="2420888"/>
            <a:ext cx="558583" cy="17296"/>
          </a:xfrm>
          <a:prstGeom prst="straightConnector1">
            <a:avLst/>
          </a:prstGeom>
          <a:ln w="28575">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182" name="圆角矩形 181"/>
          <p:cNvSpPr/>
          <p:nvPr/>
        </p:nvSpPr>
        <p:spPr>
          <a:xfrm>
            <a:off x="683568" y="2636912"/>
            <a:ext cx="64680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96" name="圆角矩形 195"/>
          <p:cNvSpPr/>
          <p:nvPr/>
        </p:nvSpPr>
        <p:spPr>
          <a:xfrm>
            <a:off x="684836" y="3356992"/>
            <a:ext cx="64680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97" name="圆角矩形 196"/>
          <p:cNvSpPr/>
          <p:nvPr/>
        </p:nvSpPr>
        <p:spPr>
          <a:xfrm>
            <a:off x="269065" y="3898802"/>
            <a:ext cx="1134583"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98" name="圆角矩形 197"/>
          <p:cNvSpPr/>
          <p:nvPr/>
        </p:nvSpPr>
        <p:spPr>
          <a:xfrm>
            <a:off x="683568" y="4504306"/>
            <a:ext cx="646804"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199" name="圆角矩形 198"/>
          <p:cNvSpPr/>
          <p:nvPr/>
        </p:nvSpPr>
        <p:spPr>
          <a:xfrm>
            <a:off x="323528" y="5146607"/>
            <a:ext cx="1009380"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ea typeface="宋体" pitchFamily="2" charset="-122"/>
              <a:cs typeface="Times New Roman" pitchFamily="18" charset="0"/>
            </a:endParaRPr>
          </a:p>
        </p:txBody>
      </p:sp>
      <p:sp>
        <p:nvSpPr>
          <p:cNvPr id="200" name="TextBox 199"/>
          <p:cNvSpPr txBox="1"/>
          <p:nvPr/>
        </p:nvSpPr>
        <p:spPr>
          <a:xfrm>
            <a:off x="683568" y="2656926"/>
            <a:ext cx="656931" cy="338554"/>
          </a:xfrm>
          <a:prstGeom prst="rect">
            <a:avLst/>
          </a:prstGeom>
          <a:noFill/>
        </p:spPr>
        <p:txBody>
          <a:bodyPr wrap="square" rtlCol="0">
            <a:spAutoFit/>
          </a:bodyPr>
          <a:lstStyle/>
          <a:p>
            <a:r>
              <a:rPr lang="zh-CN" altLang="en-US" sz="1600" dirty="0">
                <a:ea typeface="宋体" pitchFamily="2" charset="-122"/>
                <a:cs typeface="Times New Roman" pitchFamily="18" charset="0"/>
              </a:rPr>
              <a:t>泛型</a:t>
            </a:r>
          </a:p>
        </p:txBody>
      </p:sp>
      <p:sp>
        <p:nvSpPr>
          <p:cNvPr id="201" name="TextBox 200"/>
          <p:cNvSpPr txBox="1"/>
          <p:nvPr/>
        </p:nvSpPr>
        <p:spPr>
          <a:xfrm>
            <a:off x="683568" y="3429000"/>
            <a:ext cx="656931" cy="338554"/>
          </a:xfrm>
          <a:prstGeom prst="rect">
            <a:avLst/>
          </a:prstGeom>
          <a:noFill/>
        </p:spPr>
        <p:txBody>
          <a:bodyPr wrap="square" rtlCol="0">
            <a:spAutoFit/>
          </a:bodyPr>
          <a:lstStyle/>
          <a:p>
            <a:r>
              <a:rPr lang="zh-CN" altLang="en-US" sz="1600" dirty="0">
                <a:ea typeface="宋体" pitchFamily="2" charset="-122"/>
                <a:cs typeface="Times New Roman" pitchFamily="18" charset="0"/>
              </a:rPr>
              <a:t>枚举</a:t>
            </a:r>
          </a:p>
        </p:txBody>
      </p:sp>
      <p:sp>
        <p:nvSpPr>
          <p:cNvPr id="202" name="TextBox 201"/>
          <p:cNvSpPr txBox="1"/>
          <p:nvPr/>
        </p:nvSpPr>
        <p:spPr>
          <a:xfrm>
            <a:off x="269065" y="3954542"/>
            <a:ext cx="1206591" cy="338554"/>
          </a:xfrm>
          <a:prstGeom prst="rect">
            <a:avLst/>
          </a:prstGeom>
          <a:noFill/>
        </p:spPr>
        <p:txBody>
          <a:bodyPr wrap="square" rtlCol="0">
            <a:spAutoFit/>
          </a:bodyPr>
          <a:lstStyle/>
          <a:p>
            <a:r>
              <a:rPr lang="zh-CN" altLang="en-US" sz="1600" dirty="0" smtClean="0">
                <a:ea typeface="宋体" pitchFamily="2" charset="-122"/>
                <a:cs typeface="Times New Roman" pitchFamily="18" charset="0"/>
              </a:rPr>
              <a:t>装箱</a:t>
            </a:r>
            <a:r>
              <a:rPr lang="en-US" altLang="zh-CN" sz="1600" dirty="0" smtClean="0">
                <a:ea typeface="宋体" pitchFamily="2" charset="-122"/>
                <a:cs typeface="Times New Roman" pitchFamily="18" charset="0"/>
              </a:rPr>
              <a:t>/</a:t>
            </a:r>
            <a:r>
              <a:rPr lang="zh-CN" altLang="en-US" sz="1600" dirty="0" smtClean="0">
                <a:ea typeface="宋体" pitchFamily="2" charset="-122"/>
                <a:cs typeface="Times New Roman" pitchFamily="18" charset="0"/>
              </a:rPr>
              <a:t>拆箱</a:t>
            </a:r>
            <a:endParaRPr lang="zh-CN" altLang="en-US" sz="1600" dirty="0">
              <a:ea typeface="宋体" pitchFamily="2" charset="-122"/>
              <a:cs typeface="Times New Roman" pitchFamily="18" charset="0"/>
            </a:endParaRPr>
          </a:p>
        </p:txBody>
      </p:sp>
      <p:sp>
        <p:nvSpPr>
          <p:cNvPr id="203" name="TextBox 202"/>
          <p:cNvSpPr txBox="1"/>
          <p:nvPr/>
        </p:nvSpPr>
        <p:spPr>
          <a:xfrm>
            <a:off x="674709" y="4427942"/>
            <a:ext cx="656931" cy="584775"/>
          </a:xfrm>
          <a:prstGeom prst="rect">
            <a:avLst/>
          </a:prstGeom>
          <a:noFill/>
        </p:spPr>
        <p:txBody>
          <a:bodyPr wrap="square" rtlCol="0">
            <a:spAutoFit/>
          </a:bodyPr>
          <a:lstStyle/>
          <a:p>
            <a:r>
              <a:rPr lang="zh-CN" altLang="en-US" sz="1600" dirty="0" smtClean="0">
                <a:ea typeface="宋体" pitchFamily="2" charset="-122"/>
                <a:cs typeface="Times New Roman" pitchFamily="18" charset="0"/>
              </a:rPr>
              <a:t>可变参数</a:t>
            </a:r>
            <a:endParaRPr lang="zh-CN" altLang="en-US" sz="1600" dirty="0">
              <a:ea typeface="宋体" pitchFamily="2" charset="-122"/>
              <a:cs typeface="Times New Roman" pitchFamily="18" charset="0"/>
            </a:endParaRPr>
          </a:p>
        </p:txBody>
      </p:sp>
      <p:sp>
        <p:nvSpPr>
          <p:cNvPr id="204" name="TextBox 203"/>
          <p:cNvSpPr txBox="1"/>
          <p:nvPr/>
        </p:nvSpPr>
        <p:spPr>
          <a:xfrm>
            <a:off x="269066" y="5193354"/>
            <a:ext cx="1120554" cy="338554"/>
          </a:xfrm>
          <a:prstGeom prst="rect">
            <a:avLst/>
          </a:prstGeom>
          <a:noFill/>
        </p:spPr>
        <p:txBody>
          <a:bodyPr wrap="square" rtlCol="0">
            <a:spAutoFit/>
          </a:bodyPr>
          <a:lstStyle/>
          <a:p>
            <a:r>
              <a:rPr lang="en-US" altLang="zh-CN" sz="1600" dirty="0" smtClean="0">
                <a:ea typeface="宋体" pitchFamily="2" charset="-122"/>
                <a:cs typeface="Times New Roman" pitchFamily="18" charset="0"/>
              </a:rPr>
              <a:t>Annota</a:t>
            </a:r>
            <a:r>
              <a:rPr lang="en-US" altLang="zh-CN" sz="1600" dirty="0">
                <a:ea typeface="宋体" pitchFamily="2" charset="-122"/>
                <a:cs typeface="Times New Roman" pitchFamily="18" charset="0"/>
              </a:rPr>
              <a:t>tion</a:t>
            </a:r>
            <a:endParaRPr lang="zh-CN" altLang="en-US" sz="1600" dirty="0">
              <a:ea typeface="宋体" pitchFamily="2" charset="-122"/>
              <a:cs typeface="Times New Roman" pitchFamily="18" charset="0"/>
            </a:endParaRPr>
          </a:p>
        </p:txBody>
      </p:sp>
      <p:cxnSp>
        <p:nvCxnSpPr>
          <p:cNvPr id="205" name="肘形连接符 204"/>
          <p:cNvCxnSpPr>
            <a:stCxn id="159" idx="1"/>
            <a:endCxn id="200" idx="3"/>
          </p:cNvCxnSpPr>
          <p:nvPr/>
        </p:nvCxnSpPr>
        <p:spPr>
          <a:xfrm rot="10800000">
            <a:off x="1340499" y="2826203"/>
            <a:ext cx="783230" cy="1810384"/>
          </a:xfrm>
          <a:prstGeom prst="bentConnector3">
            <a:avLst/>
          </a:prstGeom>
          <a:ln w="28575">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207" name="肘形连接符 206"/>
          <p:cNvCxnSpPr>
            <a:stCxn id="159" idx="1"/>
            <a:endCxn id="201" idx="3"/>
          </p:cNvCxnSpPr>
          <p:nvPr/>
        </p:nvCxnSpPr>
        <p:spPr>
          <a:xfrm rot="10800000">
            <a:off x="1340499" y="3598277"/>
            <a:ext cx="783230" cy="1038310"/>
          </a:xfrm>
          <a:prstGeom prst="bentConnector3">
            <a:avLst/>
          </a:prstGeom>
          <a:ln w="28575">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209" name="肘形连接符 208"/>
          <p:cNvCxnSpPr>
            <a:stCxn id="151" idx="1"/>
          </p:cNvCxnSpPr>
          <p:nvPr/>
        </p:nvCxnSpPr>
        <p:spPr>
          <a:xfrm rot="10800000">
            <a:off x="1340500" y="4149662"/>
            <a:ext cx="757625" cy="475089"/>
          </a:xfrm>
          <a:prstGeom prst="bentConnector3">
            <a:avLst/>
          </a:prstGeom>
          <a:ln w="28575">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211" name="肘形连接符 210"/>
          <p:cNvCxnSpPr>
            <a:stCxn id="159" idx="1"/>
          </p:cNvCxnSpPr>
          <p:nvPr/>
        </p:nvCxnSpPr>
        <p:spPr>
          <a:xfrm rot="10800000" flipV="1">
            <a:off x="1312265" y="4636586"/>
            <a:ext cx="811465" cy="83743"/>
          </a:xfrm>
          <a:prstGeom prst="bentConnector3">
            <a:avLst/>
          </a:prstGeom>
          <a:ln w="28575">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213" name="肘形连接符 212"/>
          <p:cNvCxnSpPr>
            <a:stCxn id="151" idx="1"/>
            <a:endCxn id="204" idx="3"/>
          </p:cNvCxnSpPr>
          <p:nvPr/>
        </p:nvCxnSpPr>
        <p:spPr>
          <a:xfrm rot="10800000" flipV="1">
            <a:off x="1389620" y="4624749"/>
            <a:ext cx="708504" cy="737881"/>
          </a:xfrm>
          <a:prstGeom prst="bentConnector3">
            <a:avLst/>
          </a:prstGeom>
          <a:ln w="28575">
            <a:solidFill>
              <a:srgbClr val="C0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561333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87824" y="1019135"/>
            <a:ext cx="3240360" cy="646331"/>
          </a:xfrm>
          <a:prstGeom prst="rect">
            <a:avLst/>
          </a:prstGeom>
          <a:noFill/>
        </p:spPr>
        <p:txBody>
          <a:bodyPr wrap="square" rtlCol="0">
            <a:spAutoFit/>
          </a:bodyPr>
          <a:lstStyle/>
          <a:p>
            <a:r>
              <a:rPr lang="zh-CN" altLang="en-US" sz="3600" b="1" dirty="0" smtClean="0">
                <a:latin typeface="宋体" panose="02010600030101010101" pitchFamily="2" charset="-122"/>
                <a:ea typeface="宋体" panose="02010600030101010101" pitchFamily="2" charset="-122"/>
              </a:rPr>
              <a:t>直接选择排序</a:t>
            </a:r>
            <a:endParaRPr lang="zh-CN" altLang="en-US" sz="3600" b="1" dirty="0">
              <a:latin typeface="宋体" panose="02010600030101010101" pitchFamily="2" charset="-122"/>
              <a:ea typeface="宋体" panose="02010600030101010101" pitchFamily="2" charset="-122"/>
            </a:endParaRP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624" y="2852936"/>
            <a:ext cx="6264696" cy="29523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1331640" y="2060848"/>
            <a:ext cx="5760640" cy="523220"/>
          </a:xfrm>
          <a:prstGeom prst="rect">
            <a:avLst/>
          </a:prstGeom>
          <a:noFill/>
        </p:spPr>
        <p:txBody>
          <a:bodyPr wrap="square" rtlCol="0">
            <a:spAutoFit/>
          </a:bodyPr>
          <a:lstStyle/>
          <a:p>
            <a:r>
              <a:rPr lang="zh-CN" altLang="en-US" sz="2800" b="1" dirty="0" smtClean="0">
                <a:solidFill>
                  <a:srgbClr val="FF0000"/>
                </a:solidFill>
                <a:latin typeface="宋体" panose="02010600030101010101" pitchFamily="2" charset="-122"/>
                <a:ea typeface="宋体" panose="02010600030101010101" pitchFamily="2" charset="-122"/>
              </a:rPr>
              <a:t>直接选择排序的基本过程为：</a:t>
            </a:r>
            <a:endParaRPr lang="zh-CN" altLang="en-US" sz="2800" b="1" dirty="0">
              <a:solidFill>
                <a:srgbClr val="FF0000"/>
              </a:solidFill>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89977794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shkstart\Desktop\QQ截图2013112700513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908720"/>
            <a:ext cx="7560840" cy="54006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3923928" y="6078123"/>
            <a:ext cx="2376264" cy="461665"/>
          </a:xfrm>
          <a:prstGeom prst="rect">
            <a:avLst/>
          </a:prstGeom>
          <a:noFill/>
        </p:spPr>
        <p:txBody>
          <a:bodyPr wrap="square" rtlCol="0">
            <a:spAutoFit/>
          </a:bodyPr>
          <a:lstStyle/>
          <a:p>
            <a:r>
              <a:rPr lang="en-US" altLang="zh-CN" sz="2400" b="1" dirty="0" smtClean="0"/>
              <a:t>SelectSort.java</a:t>
            </a:r>
            <a:endParaRPr lang="zh-CN" altLang="en-US" sz="2400" b="1" dirty="0"/>
          </a:p>
        </p:txBody>
      </p:sp>
      <p:sp>
        <p:nvSpPr>
          <p:cNvPr id="5" name="TextBox 4"/>
          <p:cNvSpPr txBox="1"/>
          <p:nvPr/>
        </p:nvSpPr>
        <p:spPr>
          <a:xfrm>
            <a:off x="6329949" y="6081644"/>
            <a:ext cx="2376264" cy="461665"/>
          </a:xfrm>
          <a:prstGeom prst="rect">
            <a:avLst/>
          </a:prstGeom>
          <a:noFill/>
        </p:spPr>
        <p:txBody>
          <a:bodyPr wrap="square" rtlCol="0">
            <a:spAutoFit/>
          </a:bodyPr>
          <a:lstStyle/>
          <a:p>
            <a:r>
              <a:rPr lang="en-US" altLang="zh-CN" sz="2400" b="1" dirty="0" smtClean="0"/>
              <a:t>SelectSort2.java</a:t>
            </a:r>
            <a:endParaRPr lang="zh-CN" altLang="en-US" sz="2400" b="1" dirty="0"/>
          </a:p>
        </p:txBody>
      </p:sp>
    </p:spTree>
    <p:extLst>
      <p:ext uri="{BB962C8B-B14F-4D97-AF65-F5344CB8AC3E}">
        <p14:creationId xmlns:p14="http://schemas.microsoft.com/office/powerpoint/2010/main" val="8292489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2928" y="1742331"/>
            <a:ext cx="7560840" cy="3724096"/>
          </a:xfrm>
          <a:prstGeom prst="rect">
            <a:avLst/>
          </a:prstGeom>
          <a:noFill/>
        </p:spPr>
        <p:txBody>
          <a:bodyPr wrap="square" rtlCol="0">
            <a:spAutoFit/>
          </a:bodyPr>
          <a:lstStyle/>
          <a:p>
            <a:pPr>
              <a:lnSpc>
                <a:spcPct val="150000"/>
              </a:lnSpc>
            </a:pPr>
            <a:r>
              <a:rPr lang="zh-CN" altLang="en-US" sz="2400" b="1" dirty="0" smtClean="0">
                <a:ea typeface="宋体" panose="02010600030101010101" pitchFamily="2" charset="-122"/>
              </a:rPr>
              <a:t>算法的时间效率：</a:t>
            </a:r>
            <a:r>
              <a:rPr lang="zh-CN" altLang="en-US" sz="2400" dirty="0" smtClean="0">
                <a:ea typeface="宋体" panose="02010600030101010101" pitchFamily="2" charset="-122"/>
              </a:rPr>
              <a:t>无论初始状态如何，在第</a:t>
            </a:r>
            <a:r>
              <a:rPr lang="en-US" altLang="zh-CN" sz="2400" dirty="0" err="1" smtClean="0">
                <a:ea typeface="宋体" panose="02010600030101010101" pitchFamily="2" charset="-122"/>
              </a:rPr>
              <a:t>i</a:t>
            </a:r>
            <a:r>
              <a:rPr lang="zh-CN" altLang="en-US" sz="2400" dirty="0" smtClean="0">
                <a:ea typeface="宋体" panose="02010600030101010101" pitchFamily="2" charset="-122"/>
              </a:rPr>
              <a:t>趟排序中选择最小关键码的元素，需做</a:t>
            </a:r>
            <a:r>
              <a:rPr lang="en-US" altLang="zh-CN" sz="2400" dirty="0" smtClean="0">
                <a:ea typeface="宋体" panose="02010600030101010101" pitchFamily="2" charset="-122"/>
              </a:rPr>
              <a:t>n-</a:t>
            </a:r>
            <a:r>
              <a:rPr lang="en-US" altLang="zh-CN" sz="2400" dirty="0" err="1" smtClean="0">
                <a:ea typeface="宋体" panose="02010600030101010101" pitchFamily="2" charset="-122"/>
              </a:rPr>
              <a:t>i</a:t>
            </a:r>
            <a:r>
              <a:rPr lang="zh-CN" altLang="en-US" sz="2400" dirty="0" smtClean="0">
                <a:ea typeface="宋体" panose="02010600030101010101" pitchFamily="2" charset="-122"/>
              </a:rPr>
              <a:t>次比较，因此总的比较次数为：</a:t>
            </a:r>
            <a:endParaRPr lang="en-US" altLang="zh-CN" sz="2400" dirty="0" smtClean="0">
              <a:ea typeface="宋体" panose="02010600030101010101" pitchFamily="2" charset="-122"/>
            </a:endParaRPr>
          </a:p>
          <a:p>
            <a:pPr>
              <a:lnSpc>
                <a:spcPct val="150000"/>
              </a:lnSpc>
              <a:spcBef>
                <a:spcPts val="1200"/>
              </a:spcBef>
            </a:pPr>
            <a:r>
              <a:rPr lang="zh-CN" altLang="en-US" sz="2400" b="1" dirty="0" smtClean="0">
                <a:ea typeface="宋体" panose="02010600030101010101" pitchFamily="2" charset="-122"/>
              </a:rPr>
              <a:t>算法的空间效率：</a:t>
            </a:r>
            <a:r>
              <a:rPr lang="zh-CN" altLang="en-US" sz="2400" dirty="0" smtClean="0">
                <a:ea typeface="宋体" panose="02010600030101010101" pitchFamily="2" charset="-122"/>
              </a:rPr>
              <a:t>空间效率很高，只需要一个附加程序单元用于交换，其空间效率为</a:t>
            </a:r>
            <a:endParaRPr lang="en-US" altLang="zh-CN" sz="2400" dirty="0" smtClean="0">
              <a:ea typeface="宋体" panose="02010600030101010101" pitchFamily="2" charset="-122"/>
            </a:endParaRPr>
          </a:p>
          <a:p>
            <a:pPr>
              <a:lnSpc>
                <a:spcPct val="150000"/>
              </a:lnSpc>
              <a:spcBef>
                <a:spcPts val="1200"/>
              </a:spcBef>
            </a:pPr>
            <a:r>
              <a:rPr lang="zh-CN" altLang="en-US" sz="2400" b="1" dirty="0" smtClean="0">
                <a:ea typeface="宋体" panose="02010600030101010101" pitchFamily="2" charset="-122"/>
              </a:rPr>
              <a:t>算法的稳定性：不稳定</a:t>
            </a:r>
            <a:endParaRPr lang="zh-CN" altLang="en-US" sz="2400" b="1" dirty="0">
              <a:ea typeface="宋体" panose="02010600030101010101" pitchFamily="2" charset="-122"/>
            </a:endParaRPr>
          </a:p>
        </p:txBody>
      </p:sp>
      <p:pic>
        <p:nvPicPr>
          <p:cNvPr id="4098" name="Picture 2"/>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315435" y="2823896"/>
            <a:ext cx="3848100" cy="781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1900" y="4208884"/>
            <a:ext cx="657225" cy="438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2627784" y="908720"/>
            <a:ext cx="4680520" cy="584775"/>
          </a:xfrm>
          <a:prstGeom prst="rect">
            <a:avLst/>
          </a:prstGeom>
          <a:noFill/>
        </p:spPr>
        <p:txBody>
          <a:bodyPr wrap="square" rtlCol="0">
            <a:spAutoFit/>
          </a:bodyPr>
          <a:lstStyle/>
          <a:p>
            <a:r>
              <a:rPr lang="zh-CN" altLang="en-US" sz="3200" b="1" dirty="0" smtClean="0">
                <a:latin typeface="宋体" panose="02010600030101010101" pitchFamily="2" charset="-122"/>
                <a:ea typeface="宋体" panose="02010600030101010101" pitchFamily="2" charset="-122"/>
              </a:rPr>
              <a:t>直接选择排序效率分析</a:t>
            </a:r>
            <a:endParaRPr lang="zh-CN" altLang="en-US" sz="3200" b="1"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8292489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975561" y="620688"/>
            <a:ext cx="3528392" cy="792088"/>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常用的内部排序</a:t>
            </a:r>
          </a:p>
        </p:txBody>
      </p:sp>
      <p:sp>
        <p:nvSpPr>
          <p:cNvPr id="6" name="TextBox 5"/>
          <p:cNvSpPr txBox="1"/>
          <p:nvPr/>
        </p:nvSpPr>
        <p:spPr>
          <a:xfrm>
            <a:off x="539552" y="1556792"/>
            <a:ext cx="8400411" cy="5078313"/>
          </a:xfrm>
          <a:prstGeom prst="rect">
            <a:avLst/>
          </a:prstGeom>
          <a:noFill/>
        </p:spPr>
        <p:txBody>
          <a:bodyPr wrap="square" rtlCol="0">
            <a:spAutoFit/>
          </a:bodyPr>
          <a:lstStyle/>
          <a:p>
            <a:pPr marL="457200" indent="-457200">
              <a:lnSpc>
                <a:spcPct val="150000"/>
              </a:lnSpc>
              <a:buFont typeface="Wingdings" pitchFamily="2" charset="2"/>
              <a:buChar char="l"/>
            </a:pPr>
            <a:r>
              <a:rPr lang="zh-CN" altLang="en-US" sz="2800" b="1" dirty="0">
                <a:ea typeface="宋体" pitchFamily="2" charset="-122"/>
              </a:rPr>
              <a:t>选择排序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直接选择排序、</a:t>
            </a:r>
            <a:r>
              <a:rPr lang="zh-CN" altLang="en-US" sz="2400" b="1" dirty="0">
                <a:solidFill>
                  <a:srgbClr val="FF0000"/>
                </a:solidFill>
                <a:ea typeface="宋体" pitchFamily="2" charset="-122"/>
              </a:rPr>
              <a:t>堆</a:t>
            </a:r>
            <a:r>
              <a:rPr lang="zh-CN" altLang="en-US" sz="2400" b="1" dirty="0" smtClean="0">
                <a:solidFill>
                  <a:srgbClr val="FF0000"/>
                </a:solidFill>
                <a:ea typeface="宋体" pitchFamily="2" charset="-122"/>
              </a:rPr>
              <a:t>排序</a:t>
            </a:r>
            <a:endParaRPr lang="en-US" altLang="zh-CN" sz="2800" b="1" dirty="0" smtClean="0">
              <a:solidFill>
                <a:srgbClr val="FF0000"/>
              </a:solidFill>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交换排序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冒泡排序、快速</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插入</a:t>
            </a:r>
            <a:r>
              <a:rPr lang="zh-CN" altLang="en-US" sz="2800" b="1" dirty="0" smtClean="0">
                <a:ea typeface="宋体" pitchFamily="2" charset="-122"/>
              </a:rPr>
              <a:t>排序</a:t>
            </a:r>
            <a:endParaRPr lang="en-US" altLang="zh-CN" sz="2800" b="1" dirty="0" smtClean="0">
              <a:ea typeface="宋体" pitchFamily="2" charset="-122"/>
            </a:endParaRPr>
          </a:p>
          <a:p>
            <a:pPr marL="914400" lvl="1" indent="-457200">
              <a:buFont typeface="Wingdings" pitchFamily="2" charset="2"/>
              <a:buChar char="Ø"/>
            </a:pPr>
            <a:r>
              <a:rPr lang="zh-CN" altLang="en-US" sz="2400" dirty="0" smtClean="0">
                <a:ea typeface="宋体" pitchFamily="2" charset="-122"/>
              </a:rPr>
              <a:t>直接插入排序、</a:t>
            </a:r>
            <a:r>
              <a:rPr lang="zh-CN" altLang="zh-CN" sz="2400" dirty="0">
                <a:ea typeface="宋体" pitchFamily="2" charset="-122"/>
              </a:rPr>
              <a:t>折半插入排序</a:t>
            </a:r>
            <a:r>
              <a:rPr lang="zh-CN" altLang="zh-CN" sz="2400" dirty="0" smtClean="0">
                <a:ea typeface="宋体" pitchFamily="2" charset="-122"/>
              </a:rPr>
              <a:t>、</a:t>
            </a:r>
            <a:r>
              <a:rPr lang="en-US" altLang="zh-CN" sz="2400" dirty="0" smtClean="0">
                <a:ea typeface="宋体" pitchFamily="2" charset="-122"/>
              </a:rPr>
              <a:t>Shell</a:t>
            </a:r>
            <a:r>
              <a:rPr lang="zh-CN" altLang="zh-CN" sz="2400" dirty="0" smtClean="0">
                <a:ea typeface="宋体" pitchFamily="2" charset="-122"/>
              </a:rPr>
              <a:t>排序</a:t>
            </a:r>
            <a:endParaRPr lang="en-US" altLang="zh-CN" sz="1600"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归并排序</a:t>
            </a:r>
            <a:endParaRPr lang="en-US" altLang="zh-CN" sz="16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桶式排序</a:t>
            </a:r>
            <a:endParaRPr lang="en-US" altLang="zh-CN" sz="28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基数排序</a:t>
            </a:r>
            <a:endParaRPr lang="en-US" altLang="zh-CN" sz="2800" b="1" dirty="0" smtClean="0">
              <a:ea typeface="宋体" pitchFamily="2" charset="-122"/>
            </a:endParaRPr>
          </a:p>
        </p:txBody>
      </p:sp>
    </p:spTree>
    <p:extLst>
      <p:ext uri="{BB962C8B-B14F-4D97-AF65-F5344CB8AC3E}">
        <p14:creationId xmlns:p14="http://schemas.microsoft.com/office/powerpoint/2010/main" val="247618641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23928" y="1019136"/>
            <a:ext cx="1872208" cy="646331"/>
          </a:xfrm>
          <a:prstGeom prst="rect">
            <a:avLst/>
          </a:prstGeom>
          <a:noFill/>
        </p:spPr>
        <p:txBody>
          <a:bodyPr wrap="square" rtlCol="0">
            <a:spAutoFit/>
          </a:bodyPr>
          <a:lstStyle/>
          <a:p>
            <a:r>
              <a:rPr lang="zh-CN" altLang="en-US" sz="3600" b="1" dirty="0">
                <a:latin typeface="宋体" panose="02010600030101010101" pitchFamily="2" charset="-122"/>
                <a:ea typeface="宋体" panose="02010600030101010101" pitchFamily="2" charset="-122"/>
              </a:rPr>
              <a:t>堆</a:t>
            </a:r>
            <a:r>
              <a:rPr lang="zh-CN" altLang="en-US" sz="3600" b="1" dirty="0" smtClean="0">
                <a:latin typeface="宋体" panose="02010600030101010101" pitchFamily="2" charset="-122"/>
                <a:ea typeface="宋体" panose="02010600030101010101" pitchFamily="2" charset="-122"/>
              </a:rPr>
              <a:t>排序</a:t>
            </a:r>
            <a:endParaRPr lang="zh-CN" altLang="en-US" sz="3600" b="1" dirty="0">
              <a:latin typeface="宋体" panose="02010600030101010101" pitchFamily="2" charset="-122"/>
              <a:ea typeface="宋体" panose="02010600030101010101" pitchFamily="2" charset="-122"/>
            </a:endParaRPr>
          </a:p>
        </p:txBody>
      </p:sp>
      <p:pic>
        <p:nvPicPr>
          <p:cNvPr id="2051" name="Picture 3" descr="C:\Users\shkstart\Desktop\QQ截图2013112701073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7644" y="1674512"/>
            <a:ext cx="6984776" cy="4672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806477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hkstart\Desktop\C6P3.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772816"/>
            <a:ext cx="7920880" cy="3168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38323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C:\Users\shkstart\Desktop\QQ截图2013112701101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1196752"/>
            <a:ext cx="6552728" cy="5253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924894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Users\shkstart\Desktop\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181"/>
            <a:ext cx="9144000" cy="6453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924894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C:\Users\shkstart\Desktop\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88" y="8300"/>
            <a:ext cx="9136112" cy="6472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924894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C:\Users\shkstart\Desktop\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92" y="12575"/>
            <a:ext cx="9131507" cy="64694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55809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courses\图片资料\pic\2c24b65cc8d79a2b45cc3697d1_560.jpg"/>
          <p:cNvPicPr>
            <a:picLocks noChangeAspect="1" noChangeArrowheads="1"/>
          </p:cNvPicPr>
          <p:nvPr/>
        </p:nvPicPr>
        <p:blipFill rotWithShape="1">
          <a:blip r:embed="rId2">
            <a:extLst>
              <a:ext uri="{28A0092B-C50C-407E-A947-70E740481C1C}">
                <a14:useLocalDpi xmlns:a14="http://schemas.microsoft.com/office/drawing/2010/main" val="0"/>
              </a:ext>
            </a:extLst>
          </a:blip>
          <a:srcRect l="3829" t="4121" b="10131"/>
          <a:stretch/>
        </p:blipFill>
        <p:spPr bwMode="auto">
          <a:xfrm>
            <a:off x="5689258" y="3684850"/>
            <a:ext cx="3347238" cy="298451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60140" y="1124744"/>
            <a:ext cx="7560840" cy="2739211"/>
          </a:xfrm>
          <a:prstGeom prst="rect">
            <a:avLst/>
          </a:prstGeom>
          <a:noFill/>
        </p:spPr>
        <p:txBody>
          <a:bodyPr wrap="square" rtlCol="0">
            <a:spAutoFit/>
          </a:bodyPr>
          <a:lstStyle>
            <a:defPPr>
              <a:defRPr lang="zh-CN"/>
            </a:defPPr>
            <a:lvl1pPr>
              <a:defRPr sz="9600" b="1">
                <a:solidFill>
                  <a:srgbClr val="FF0000"/>
                </a:solidFill>
                <a:latin typeface="+mn-ea"/>
                <a:cs typeface="Arial Unicode MS" panose="020B0604020202020204" pitchFamily="34" charset="-122"/>
              </a:defRPr>
            </a:lvl1pPr>
            <a:lvl2pPr marL="0" lvl="1">
              <a:defRPr sz="2800">
                <a:ea typeface="宋体" panose="02010600030101010101" pitchFamily="2" charset="-122"/>
              </a:defRPr>
            </a:lvl2pPr>
          </a:lstStyle>
          <a:p>
            <a:r>
              <a:rPr lang="en-US" altLang="zh-CN" dirty="0"/>
              <a:t>I ? T?</a:t>
            </a:r>
          </a:p>
          <a:p>
            <a:pPr lvl="1"/>
            <a:endParaRPr lang="en-US" altLang="zh-CN" sz="1600" b="1" dirty="0" smtClean="0">
              <a:solidFill>
                <a:srgbClr val="FF0000"/>
              </a:solidFill>
              <a:latin typeface="+mn-ea"/>
              <a:ea typeface="+mn-ea"/>
              <a:cs typeface="Arial Unicode MS" panose="020B0604020202020204" pitchFamily="34" charset="-122"/>
            </a:endParaRPr>
          </a:p>
          <a:p>
            <a:pPr lvl="1"/>
            <a:r>
              <a:rPr lang="zh-CN" altLang="en-US" sz="6000" b="1" dirty="0" smtClean="0">
                <a:solidFill>
                  <a:srgbClr val="FF0000"/>
                </a:solidFill>
                <a:latin typeface="微软雅黑" panose="020B0503020204020204" pitchFamily="34" charset="-122"/>
                <a:ea typeface="微软雅黑" panose="020B0503020204020204" pitchFamily="34" charset="-122"/>
                <a:cs typeface="Arial Unicode MS" panose="020B0604020202020204" pitchFamily="34" charset="-122"/>
              </a:rPr>
              <a:t>算法</a:t>
            </a:r>
            <a:r>
              <a:rPr lang="en-US" altLang="zh-CN" sz="6000" b="1" dirty="0">
                <a:solidFill>
                  <a:srgbClr val="FF0000"/>
                </a:solidFill>
                <a:latin typeface="微软雅黑" panose="020B0503020204020204" pitchFamily="34" charset="-122"/>
                <a:ea typeface="微软雅黑" panose="020B0503020204020204" pitchFamily="34" charset="-122"/>
                <a:cs typeface="Arial Unicode MS" panose="020B0604020202020204" pitchFamily="34" charset="-122"/>
              </a:rPr>
              <a:t>+</a:t>
            </a:r>
            <a:r>
              <a:rPr lang="zh-CN" altLang="en-US" sz="6000" b="1" dirty="0">
                <a:solidFill>
                  <a:srgbClr val="FF0000"/>
                </a:solidFill>
                <a:latin typeface="微软雅黑" panose="020B0503020204020204" pitchFamily="34" charset="-122"/>
                <a:ea typeface="微软雅黑" panose="020B0503020204020204" pitchFamily="34" charset="-122"/>
                <a:cs typeface="Arial Unicode MS" panose="020B0604020202020204" pitchFamily="34" charset="-122"/>
              </a:rPr>
              <a:t>数据结构</a:t>
            </a:r>
            <a:r>
              <a:rPr lang="en-US" altLang="zh-CN" sz="6000" b="1" dirty="0">
                <a:solidFill>
                  <a:srgbClr val="FF0000"/>
                </a:solidFill>
                <a:latin typeface="微软雅黑" panose="020B0503020204020204" pitchFamily="34" charset="-122"/>
                <a:ea typeface="微软雅黑" panose="020B0503020204020204" pitchFamily="34" charset="-122"/>
                <a:cs typeface="Arial Unicode MS" panose="020B0604020202020204" pitchFamily="34" charset="-122"/>
              </a:rPr>
              <a:t>=</a:t>
            </a:r>
            <a:r>
              <a:rPr lang="zh-CN" altLang="en-US" sz="6000" b="1" dirty="0" smtClean="0">
                <a:solidFill>
                  <a:srgbClr val="FF0000"/>
                </a:solidFill>
                <a:latin typeface="微软雅黑" panose="020B0503020204020204" pitchFamily="34" charset="-122"/>
                <a:ea typeface="微软雅黑" panose="020B0503020204020204" pitchFamily="34" charset="-122"/>
                <a:cs typeface="Arial Unicode MS" panose="020B0604020202020204" pitchFamily="34" charset="-122"/>
              </a:rPr>
              <a:t>程序</a:t>
            </a:r>
            <a:endParaRPr lang="zh-CN" altLang="en-US" sz="6000" b="1" dirty="0">
              <a:solidFill>
                <a:srgbClr val="FF0000"/>
              </a:solidFill>
              <a:latin typeface="微软雅黑" panose="020B0503020204020204" pitchFamily="34" charset="-122"/>
              <a:ea typeface="微软雅黑" panose="020B0503020204020204" pitchFamily="34" charset="-122"/>
              <a:cs typeface="Arial Unicode MS" panose="020B0604020202020204" pitchFamily="34" charset="-122"/>
            </a:endParaRPr>
          </a:p>
        </p:txBody>
      </p:sp>
    </p:spTree>
    <p:extLst>
      <p:ext uri="{BB962C8B-B14F-4D97-AF65-F5344CB8AC3E}">
        <p14:creationId xmlns:p14="http://schemas.microsoft.com/office/powerpoint/2010/main" val="309248149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C:\Users\shkstart\Desktop\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51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558094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C:\Users\shkstart\Desktop\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1" y="0"/>
            <a:ext cx="9138899" cy="64637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55809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C:\Users\shkstart\Desktop\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34" y="0"/>
            <a:ext cx="9160933" cy="6490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924894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C:\Users\shkstart\Desktop\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1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06458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C:\Users\shkstart\Desktop\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0" y="0"/>
            <a:ext cx="9139560" cy="64378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26795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C:\Users\shkstart\Desktop\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1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82858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C:\Users\shkstart\Desktop\1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51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06458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C:\Users\shkstart\Desktop\1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67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26795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C:\Users\shkstart\Desktop\1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64564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82858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C:\Users\shkstart\Desktop\1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82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06458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707904" y="965411"/>
            <a:ext cx="2160240" cy="646331"/>
          </a:xfrm>
          <a:prstGeom prst="rect">
            <a:avLst/>
          </a:prstGeom>
          <a:noFill/>
        </p:spPr>
        <p:txBody>
          <a:bodyPr wrap="square" rtlCol="0">
            <a:spAutoFit/>
          </a:bodyPr>
          <a:lstStyle/>
          <a:p>
            <a:r>
              <a:rPr lang="zh-CN" altLang="en-US" sz="3600" b="1" dirty="0" smtClean="0">
                <a:latin typeface="宋体" panose="02010600030101010101" pitchFamily="2" charset="-122"/>
                <a:ea typeface="宋体" panose="02010600030101010101" pitchFamily="2" charset="-122"/>
              </a:rPr>
              <a:t>数据结构</a:t>
            </a:r>
            <a:endParaRPr lang="zh-CN" altLang="en-US" sz="3600" b="1" dirty="0">
              <a:latin typeface="宋体" panose="02010600030101010101" pitchFamily="2" charset="-122"/>
              <a:ea typeface="宋体" panose="02010600030101010101" pitchFamily="2" charset="-122"/>
            </a:endParaRPr>
          </a:p>
        </p:txBody>
      </p:sp>
      <p:sp>
        <p:nvSpPr>
          <p:cNvPr id="3" name="矩形 2"/>
          <p:cNvSpPr/>
          <p:nvPr/>
        </p:nvSpPr>
        <p:spPr>
          <a:xfrm>
            <a:off x="467544" y="1772816"/>
            <a:ext cx="8064896" cy="4285789"/>
          </a:xfrm>
          <a:prstGeom prst="rect">
            <a:avLst/>
          </a:prstGeom>
        </p:spPr>
        <p:txBody>
          <a:bodyPr wrap="square">
            <a:spAutoFit/>
          </a:bodyPr>
          <a:lstStyle/>
          <a:p>
            <a:pPr indent="540000">
              <a:lnSpc>
                <a:spcPts val="3500"/>
              </a:lnSpc>
            </a:pPr>
            <a:r>
              <a:rPr lang="zh-CN" altLang="en-US" sz="2400" b="1" dirty="0" smtClean="0">
                <a:solidFill>
                  <a:srgbClr val="FF0000"/>
                </a:solidFill>
                <a:ea typeface="宋体" panose="02010600030101010101" pitchFamily="2" charset="-122"/>
              </a:rPr>
              <a:t>编程</a:t>
            </a:r>
            <a:r>
              <a:rPr lang="zh-CN" altLang="en-US" sz="2400" b="1" dirty="0">
                <a:solidFill>
                  <a:srgbClr val="FF0000"/>
                </a:solidFill>
                <a:ea typeface="宋体" panose="02010600030101010101" pitchFamily="2" charset="-122"/>
              </a:rPr>
              <a:t>的本质</a:t>
            </a:r>
            <a:r>
              <a:rPr lang="zh-CN" altLang="en-US" sz="2400" dirty="0">
                <a:ea typeface="宋体" panose="02010600030101010101" pitchFamily="2" charset="-122"/>
              </a:rPr>
              <a:t>就是对数据（信息以数据的形式而存在）的处理，实际编程中不得不处理大量数据，因此实际</a:t>
            </a:r>
            <a:r>
              <a:rPr lang="zh-CN" altLang="en-US" sz="2400" dirty="0" smtClean="0">
                <a:ea typeface="宋体" panose="02010600030101010101" pitchFamily="2" charset="-122"/>
              </a:rPr>
              <a:t>动手编程</a:t>
            </a:r>
            <a:r>
              <a:rPr lang="zh-CN" altLang="en-US" sz="2400" dirty="0">
                <a:ea typeface="宋体" panose="02010600030101010101" pitchFamily="2" charset="-122"/>
              </a:rPr>
              <a:t>之前必须先分析处理这些数据，处理数据之间存在的关系。</a:t>
            </a:r>
          </a:p>
          <a:p>
            <a:pPr indent="540000">
              <a:lnSpc>
                <a:spcPts val="3500"/>
              </a:lnSpc>
              <a:spcBef>
                <a:spcPts val="1200"/>
              </a:spcBef>
            </a:pPr>
            <a:r>
              <a:rPr lang="zh-CN" altLang="en-US" sz="2400" dirty="0" smtClean="0">
                <a:ea typeface="宋体" panose="02010600030101010101" pitchFamily="2" charset="-122"/>
              </a:rPr>
              <a:t>现实</a:t>
            </a:r>
            <a:r>
              <a:rPr lang="zh-CN" altLang="en-US" sz="2400" dirty="0">
                <a:ea typeface="宋体" panose="02010600030101010101" pitchFamily="2" charset="-122"/>
              </a:rPr>
              <a:t>的数据元素之间有着纷繁复杂的逻辑关系，需要采用合适的物理结构来</a:t>
            </a:r>
            <a:r>
              <a:rPr lang="zh-CN" altLang="en-US" sz="2400" dirty="0" smtClean="0">
                <a:ea typeface="宋体" panose="02010600030101010101" pitchFamily="2" charset="-122"/>
              </a:rPr>
              <a:t>存储这些数据</a:t>
            </a:r>
            <a:r>
              <a:rPr lang="zh-CN" altLang="en-US" sz="2400" dirty="0">
                <a:ea typeface="宋体" panose="02010600030101010101" pitchFamily="2" charset="-122"/>
              </a:rPr>
              <a:t>，并以此为基础对这些数据进行相应的操作。同时，还要分析这些数据结构在时间、空间上的开销的优劣。</a:t>
            </a:r>
            <a:r>
              <a:rPr lang="zh-CN" altLang="en-US" sz="2400" dirty="0">
                <a:solidFill>
                  <a:srgbClr val="FF0000"/>
                </a:solidFill>
                <a:ea typeface="宋体" panose="02010600030101010101" pitchFamily="2" charset="-122"/>
              </a:rPr>
              <a:t>这种专门</a:t>
            </a:r>
            <a:r>
              <a:rPr lang="zh-CN" altLang="en-US" sz="2400" dirty="0" smtClean="0">
                <a:solidFill>
                  <a:srgbClr val="FF0000"/>
                </a:solidFill>
                <a:ea typeface="宋体" panose="02010600030101010101" pitchFamily="2" charset="-122"/>
              </a:rPr>
              <a:t>研究应用程序</a:t>
            </a:r>
            <a:r>
              <a:rPr lang="zh-CN" altLang="en-US" sz="2400" dirty="0">
                <a:solidFill>
                  <a:srgbClr val="FF0000"/>
                </a:solidFill>
                <a:ea typeface="宋体" panose="02010600030101010101" pitchFamily="2" charset="-122"/>
              </a:rPr>
              <a:t>中数据之间逻辑关系、存储方式及其操作的学问就是</a:t>
            </a:r>
            <a:r>
              <a:rPr lang="zh-CN" altLang="en-US" sz="2400" b="1" dirty="0">
                <a:solidFill>
                  <a:srgbClr val="FF0000"/>
                </a:solidFill>
                <a:ea typeface="宋体" panose="02010600030101010101" pitchFamily="2" charset="-122"/>
              </a:rPr>
              <a:t>数据结构</a:t>
            </a:r>
            <a:r>
              <a:rPr lang="zh-CN" altLang="en-US" sz="2400" dirty="0">
                <a:ea typeface="宋体" panose="02010600030101010101" pitchFamily="2" charset="-122"/>
              </a:rPr>
              <a:t>。</a:t>
            </a:r>
          </a:p>
        </p:txBody>
      </p:sp>
    </p:spTree>
    <p:extLst>
      <p:ext uri="{BB962C8B-B14F-4D97-AF65-F5344CB8AC3E}">
        <p14:creationId xmlns:p14="http://schemas.microsoft.com/office/powerpoint/2010/main" val="407125998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descr="C:\Users\shkstart\Desktop\1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3"/>
            <a:ext cx="9144000" cy="6471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26795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descr="C:\Users\shkstart\Desktop\1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64564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828582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C:\Users\shkstart\Desktop\1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62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32902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C:\Users\shkstart\Desktop\1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0"/>
            <a:ext cx="9180512" cy="6466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329024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descr="C:\Users\shkstart\Desktop\1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51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329024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descr="C:\Users\shkstart\Desktop\1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13"/>
            <a:ext cx="9144000" cy="6451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329024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C:\Users\shkstart\Desktop\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05" y="-29344"/>
            <a:ext cx="9139395" cy="64486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32902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descr="C:\Users\shkstart\Desktop\2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51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329024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descr="C:\Users\shkstart\Desktop\2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67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52102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descr="C:\Users\shkstart\Desktop\2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67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46240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95536" y="908720"/>
            <a:ext cx="7560840" cy="5216813"/>
          </a:xfrm>
          <a:prstGeom prst="rect">
            <a:avLst/>
          </a:prstGeom>
        </p:spPr>
        <p:txBody>
          <a:bodyPr wrap="square">
            <a:spAutoFit/>
          </a:bodyPr>
          <a:lstStyle/>
          <a:p>
            <a:pPr marL="342900" indent="-342900">
              <a:lnSpc>
                <a:spcPct val="150000"/>
              </a:lnSpc>
              <a:buFont typeface="Wingdings" panose="05000000000000000000" pitchFamily="2" charset="2"/>
              <a:buChar char="l"/>
            </a:pPr>
            <a:r>
              <a:rPr lang="en-US" altLang="zh-CN" sz="2600" b="1" dirty="0" smtClean="0">
                <a:ea typeface="宋体" panose="02010600030101010101" pitchFamily="2" charset="-122"/>
              </a:rPr>
              <a:t>Data-Structure = (D,R)</a:t>
            </a:r>
          </a:p>
          <a:p>
            <a:pPr marL="342900" indent="-342900">
              <a:lnSpc>
                <a:spcPct val="150000"/>
              </a:lnSpc>
              <a:buFont typeface="Wingdings" panose="05000000000000000000" pitchFamily="2" charset="2"/>
              <a:buChar char="l"/>
            </a:pPr>
            <a:r>
              <a:rPr lang="zh-CN" altLang="en-US" sz="2600" b="1" dirty="0" smtClean="0">
                <a:ea typeface="宋体" panose="02010600030101010101" pitchFamily="2" charset="-122"/>
              </a:rPr>
              <a:t>数据</a:t>
            </a:r>
            <a:r>
              <a:rPr lang="zh-CN" altLang="en-US" sz="2600" b="1" dirty="0">
                <a:ea typeface="宋体" panose="02010600030101010101" pitchFamily="2" charset="-122"/>
              </a:rPr>
              <a:t>元素之间存在的关联关系被称为数据的逻辑结构</a:t>
            </a:r>
            <a:r>
              <a:rPr lang="zh-CN" altLang="en-US" sz="2600" b="1" dirty="0" smtClean="0">
                <a:ea typeface="宋体" panose="02010600030101010101" pitchFamily="2" charset="-122"/>
              </a:rPr>
              <a:t>。</a:t>
            </a:r>
            <a:r>
              <a:rPr lang="zh-CN" altLang="en-US" sz="2400" dirty="0" smtClean="0">
                <a:ea typeface="宋体" panose="02010600030101010101" pitchFamily="2" charset="-122"/>
              </a:rPr>
              <a:t>归纳</a:t>
            </a:r>
            <a:r>
              <a:rPr lang="zh-CN" altLang="en-US" sz="2400" dirty="0">
                <a:ea typeface="宋体" panose="02010600030101010101" pitchFamily="2" charset="-122"/>
              </a:rPr>
              <a:t>起来，应用程序中的数据大致有如下四种基本的逻辑结构：</a:t>
            </a:r>
          </a:p>
          <a:p>
            <a:pPr marL="342900" indent="-342900">
              <a:lnSpc>
                <a:spcPct val="150000"/>
              </a:lnSpc>
              <a:buFont typeface="Wingdings" panose="05000000000000000000" pitchFamily="2" charset="2"/>
              <a:buChar char="Ø"/>
            </a:pPr>
            <a:r>
              <a:rPr lang="zh-CN" altLang="en-US" sz="2400" b="1" dirty="0" smtClean="0">
                <a:solidFill>
                  <a:srgbClr val="C00000"/>
                </a:solidFill>
                <a:ea typeface="宋体" panose="02010600030101010101" pitchFamily="2" charset="-122"/>
              </a:rPr>
              <a:t>集合</a:t>
            </a:r>
            <a:r>
              <a:rPr lang="zh-CN" altLang="en-US" sz="2400" b="1" dirty="0">
                <a:solidFill>
                  <a:srgbClr val="C00000"/>
                </a:solidFill>
                <a:ea typeface="宋体" panose="02010600030101010101" pitchFamily="2" charset="-122"/>
              </a:rPr>
              <a:t>：</a:t>
            </a:r>
            <a:r>
              <a:rPr lang="zh-CN" altLang="en-US" sz="2400" dirty="0">
                <a:ea typeface="宋体" panose="02010600030101010101" pitchFamily="2" charset="-122"/>
              </a:rPr>
              <a:t>数据元素之间只有“同属于一个集合”的关系</a:t>
            </a:r>
          </a:p>
          <a:p>
            <a:pPr marL="342900" indent="-342900">
              <a:lnSpc>
                <a:spcPct val="150000"/>
              </a:lnSpc>
              <a:buFont typeface="Wingdings" panose="05000000000000000000" pitchFamily="2" charset="2"/>
              <a:buChar char="Ø"/>
            </a:pPr>
            <a:r>
              <a:rPr lang="zh-CN" altLang="en-US" sz="2400" b="1" dirty="0" smtClean="0">
                <a:solidFill>
                  <a:srgbClr val="C00000"/>
                </a:solidFill>
                <a:ea typeface="宋体" panose="02010600030101010101" pitchFamily="2" charset="-122"/>
              </a:rPr>
              <a:t>线性关系</a:t>
            </a:r>
            <a:r>
              <a:rPr lang="zh-CN" altLang="en-US" sz="2400" b="1" dirty="0">
                <a:solidFill>
                  <a:srgbClr val="C00000"/>
                </a:solidFill>
                <a:ea typeface="宋体" panose="02010600030101010101" pitchFamily="2" charset="-122"/>
              </a:rPr>
              <a:t>：</a:t>
            </a:r>
            <a:r>
              <a:rPr lang="zh-CN" altLang="en-US" sz="2400" dirty="0">
                <a:ea typeface="宋体" panose="02010600030101010101" pitchFamily="2" charset="-122"/>
              </a:rPr>
              <a:t>数据元素之间存在一个对一个的关系</a:t>
            </a:r>
          </a:p>
          <a:p>
            <a:pPr marL="342900" indent="-342900">
              <a:lnSpc>
                <a:spcPct val="150000"/>
              </a:lnSpc>
              <a:buFont typeface="Wingdings" panose="05000000000000000000" pitchFamily="2" charset="2"/>
              <a:buChar char="Ø"/>
            </a:pPr>
            <a:r>
              <a:rPr lang="zh-CN" altLang="en-US" sz="2400" b="1" dirty="0" smtClean="0">
                <a:solidFill>
                  <a:srgbClr val="C00000"/>
                </a:solidFill>
                <a:ea typeface="宋体" panose="02010600030101010101" pitchFamily="2" charset="-122"/>
              </a:rPr>
              <a:t>树形</a:t>
            </a:r>
            <a:r>
              <a:rPr lang="zh-CN" altLang="en-US" sz="2400" b="1" dirty="0">
                <a:solidFill>
                  <a:srgbClr val="C00000"/>
                </a:solidFill>
                <a:ea typeface="宋体" panose="02010600030101010101" pitchFamily="2" charset="-122"/>
              </a:rPr>
              <a:t>结构：</a:t>
            </a:r>
            <a:r>
              <a:rPr lang="zh-CN" altLang="en-US" sz="2400" dirty="0">
                <a:ea typeface="宋体" panose="02010600030101010101" pitchFamily="2" charset="-122"/>
              </a:rPr>
              <a:t>数据元素之间存在一个对多个的关系</a:t>
            </a:r>
          </a:p>
          <a:p>
            <a:pPr marL="342900" indent="-342900">
              <a:lnSpc>
                <a:spcPct val="150000"/>
              </a:lnSpc>
              <a:buFont typeface="Wingdings" panose="05000000000000000000" pitchFamily="2" charset="2"/>
              <a:buChar char="Ø"/>
            </a:pPr>
            <a:r>
              <a:rPr lang="zh-CN" altLang="en-US" sz="2400" b="1" dirty="0" smtClean="0">
                <a:solidFill>
                  <a:srgbClr val="C00000"/>
                </a:solidFill>
                <a:ea typeface="宋体" panose="02010600030101010101" pitchFamily="2" charset="-122"/>
              </a:rPr>
              <a:t>图</a:t>
            </a:r>
            <a:r>
              <a:rPr lang="zh-CN" altLang="en-US" sz="2400" b="1" dirty="0">
                <a:solidFill>
                  <a:srgbClr val="C00000"/>
                </a:solidFill>
                <a:ea typeface="宋体" panose="02010600030101010101" pitchFamily="2" charset="-122"/>
              </a:rPr>
              <a:t>状结构或网状结构：</a:t>
            </a:r>
            <a:r>
              <a:rPr lang="zh-CN" altLang="en-US" sz="2400" dirty="0">
                <a:ea typeface="宋体" panose="02010600030101010101" pitchFamily="2" charset="-122"/>
              </a:rPr>
              <a:t>数据元素之间存在多个对多个</a:t>
            </a:r>
            <a:r>
              <a:rPr lang="zh-CN" altLang="en-US" sz="2400" dirty="0" smtClean="0">
                <a:ea typeface="宋体" panose="02010600030101010101" pitchFamily="2" charset="-122"/>
              </a:rPr>
              <a:t>的关系</a:t>
            </a:r>
            <a:endParaRPr lang="zh-CN" altLang="en-US" sz="2400" dirty="0">
              <a:ea typeface="宋体" panose="02010600030101010101" pitchFamily="2" charset="-122"/>
            </a:endParaRPr>
          </a:p>
        </p:txBody>
      </p:sp>
    </p:spTree>
    <p:extLst>
      <p:ext uri="{BB962C8B-B14F-4D97-AF65-F5344CB8AC3E}">
        <p14:creationId xmlns:p14="http://schemas.microsoft.com/office/powerpoint/2010/main" val="162500105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2" descr="C:\Users\shkstart\Desktop\2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51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52102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2" descr="C:\Users\shkstart\Desktop\2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184"/>
            <a:ext cx="9144000" cy="645640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048164" y="6093296"/>
            <a:ext cx="2520280" cy="461665"/>
          </a:xfrm>
          <a:prstGeom prst="rect">
            <a:avLst/>
          </a:prstGeom>
          <a:noFill/>
        </p:spPr>
        <p:txBody>
          <a:bodyPr wrap="square" rtlCol="0">
            <a:spAutoFit/>
          </a:bodyPr>
          <a:lstStyle/>
          <a:p>
            <a:r>
              <a:rPr lang="en-US" altLang="zh-CN" sz="2400" b="1" dirty="0" smtClean="0"/>
              <a:t>HeapSort.java</a:t>
            </a:r>
            <a:endParaRPr lang="zh-CN" altLang="en-US" sz="2400" b="1" dirty="0"/>
          </a:p>
        </p:txBody>
      </p:sp>
    </p:spTree>
    <p:extLst>
      <p:ext uri="{BB962C8B-B14F-4D97-AF65-F5344CB8AC3E}">
        <p14:creationId xmlns:p14="http://schemas.microsoft.com/office/powerpoint/2010/main" val="137462404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2928" y="1742331"/>
            <a:ext cx="7560840" cy="3016210"/>
          </a:xfrm>
          <a:prstGeom prst="rect">
            <a:avLst/>
          </a:prstGeom>
          <a:noFill/>
        </p:spPr>
        <p:txBody>
          <a:bodyPr wrap="square" rtlCol="0">
            <a:spAutoFit/>
          </a:bodyPr>
          <a:lstStyle/>
          <a:p>
            <a:pPr>
              <a:lnSpc>
                <a:spcPct val="150000"/>
              </a:lnSpc>
            </a:pPr>
            <a:r>
              <a:rPr lang="zh-CN" altLang="en-US" sz="2400" b="1" dirty="0" smtClean="0">
                <a:ea typeface="宋体" panose="02010600030101010101" pitchFamily="2" charset="-122"/>
              </a:rPr>
              <a:t>算法的时间效率：</a:t>
            </a:r>
            <a:r>
              <a:rPr lang="zh-CN" altLang="en-US" sz="2400" dirty="0" smtClean="0">
                <a:ea typeface="宋体" panose="02010600030101010101" pitchFamily="2" charset="-122"/>
              </a:rPr>
              <a:t>假设有</a:t>
            </a:r>
            <a:r>
              <a:rPr lang="en-US" altLang="zh-CN" sz="2400" dirty="0" smtClean="0">
                <a:ea typeface="宋体" panose="02010600030101010101" pitchFamily="2" charset="-122"/>
              </a:rPr>
              <a:t>n</a:t>
            </a:r>
            <a:r>
              <a:rPr lang="zh-CN" altLang="en-US" sz="2400" dirty="0" smtClean="0">
                <a:ea typeface="宋体" panose="02010600030101010101" pitchFamily="2" charset="-122"/>
              </a:rPr>
              <a:t>个数据，需要进行</a:t>
            </a:r>
            <a:r>
              <a:rPr lang="en-US" altLang="zh-CN" sz="2400" dirty="0" smtClean="0">
                <a:ea typeface="宋体" panose="02010600030101010101" pitchFamily="2" charset="-122"/>
              </a:rPr>
              <a:t>n-1</a:t>
            </a:r>
            <a:r>
              <a:rPr lang="zh-CN" altLang="en-US" sz="2400" dirty="0" smtClean="0">
                <a:ea typeface="宋体" panose="02010600030101010101" pitchFamily="2" charset="-122"/>
              </a:rPr>
              <a:t>次建堆，每次建堆本身耗时             ，则其时间效率为</a:t>
            </a:r>
            <a:endParaRPr lang="en-US" altLang="zh-CN" sz="2400" dirty="0">
              <a:ea typeface="宋体" panose="02010600030101010101" pitchFamily="2" charset="-122"/>
            </a:endParaRPr>
          </a:p>
          <a:p>
            <a:pPr>
              <a:lnSpc>
                <a:spcPct val="150000"/>
              </a:lnSpc>
            </a:pPr>
            <a:r>
              <a:rPr lang="zh-CN" altLang="en-US" sz="2400" b="1" dirty="0" smtClean="0">
                <a:ea typeface="宋体" panose="02010600030101010101" pitchFamily="2" charset="-122"/>
              </a:rPr>
              <a:t>算法的空间效率：</a:t>
            </a:r>
            <a:r>
              <a:rPr lang="zh-CN" altLang="en-US" sz="2400" dirty="0" smtClean="0">
                <a:ea typeface="宋体" panose="02010600030101010101" pitchFamily="2" charset="-122"/>
              </a:rPr>
              <a:t>空间效率很高，只需要一个附加程序单元用于交换，其空间效率为</a:t>
            </a:r>
            <a:endParaRPr lang="en-US" altLang="zh-CN" sz="2400" dirty="0" smtClean="0">
              <a:ea typeface="宋体" panose="02010600030101010101" pitchFamily="2" charset="-122"/>
            </a:endParaRPr>
          </a:p>
          <a:p>
            <a:pPr>
              <a:lnSpc>
                <a:spcPct val="150000"/>
              </a:lnSpc>
              <a:spcBef>
                <a:spcPts val="1200"/>
              </a:spcBef>
            </a:pPr>
            <a:r>
              <a:rPr lang="zh-CN" altLang="en-US" sz="2400" b="1" dirty="0" smtClean="0">
                <a:ea typeface="宋体" panose="02010600030101010101" pitchFamily="2" charset="-122"/>
              </a:rPr>
              <a:t>算法的稳定性：不稳定</a:t>
            </a:r>
            <a:endParaRPr lang="zh-CN" altLang="en-US" sz="2400" b="1" dirty="0">
              <a:ea typeface="宋体" panose="02010600030101010101" pitchFamily="2" charset="-122"/>
            </a:endParaRPr>
          </a:p>
        </p:txBody>
      </p:sp>
      <p:sp>
        <p:nvSpPr>
          <p:cNvPr id="3" name="TextBox 2"/>
          <p:cNvSpPr txBox="1"/>
          <p:nvPr/>
        </p:nvSpPr>
        <p:spPr>
          <a:xfrm>
            <a:off x="3090252" y="908720"/>
            <a:ext cx="3497972" cy="584775"/>
          </a:xfrm>
          <a:prstGeom prst="rect">
            <a:avLst/>
          </a:prstGeom>
          <a:noFill/>
        </p:spPr>
        <p:txBody>
          <a:bodyPr wrap="square" rtlCol="0">
            <a:spAutoFit/>
          </a:bodyPr>
          <a:lstStyle/>
          <a:p>
            <a:r>
              <a:rPr lang="zh-CN" altLang="en-US" sz="3200" b="1" dirty="0" smtClean="0">
                <a:latin typeface="宋体" panose="02010600030101010101" pitchFamily="2" charset="-122"/>
                <a:ea typeface="宋体" panose="02010600030101010101" pitchFamily="2" charset="-122"/>
              </a:rPr>
              <a:t>堆排序效率分析</a:t>
            </a:r>
            <a:endParaRPr lang="zh-CN" altLang="en-US" sz="3200" b="1" dirty="0">
              <a:latin typeface="宋体" panose="02010600030101010101" pitchFamily="2" charset="-122"/>
              <a:ea typeface="宋体" panose="02010600030101010101" pitchFamily="2" charset="-122"/>
            </a:endParaRPr>
          </a:p>
        </p:txBody>
      </p:sp>
      <p:pic>
        <p:nvPicPr>
          <p:cNvPr id="327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3888" y="2420888"/>
            <a:ext cx="809625" cy="438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27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4518" y="2420888"/>
            <a:ext cx="1619250" cy="409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277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76056" y="3573016"/>
            <a:ext cx="676275" cy="342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0340857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975561" y="620688"/>
            <a:ext cx="3528392" cy="792088"/>
          </a:xfrm>
          <a:noFill/>
        </p:spPr>
        <p:txBody>
          <a:bodyPr>
            <a:normAutofit/>
          </a:bodyPr>
          <a:lstStyle/>
          <a:p>
            <a:pPr eaLnBrk="1" hangingPunct="1"/>
            <a:r>
              <a:rPr lang="zh-CN" altLang="en-US" b="1" dirty="0" smtClean="0">
                <a:solidFill>
                  <a:schemeClr val="tx1"/>
                </a:solidFill>
                <a:latin typeface="宋体" pitchFamily="2" charset="-122"/>
                <a:ea typeface="宋体" pitchFamily="2" charset="-122"/>
                <a:cs typeface="Arial Unicode MS" pitchFamily="34" charset="-122"/>
              </a:rPr>
              <a:t>常用的内部排序</a:t>
            </a:r>
          </a:p>
        </p:txBody>
      </p:sp>
      <p:sp>
        <p:nvSpPr>
          <p:cNvPr id="6" name="TextBox 5"/>
          <p:cNvSpPr txBox="1"/>
          <p:nvPr/>
        </p:nvSpPr>
        <p:spPr>
          <a:xfrm>
            <a:off x="539552" y="1556792"/>
            <a:ext cx="8400411" cy="5078313"/>
          </a:xfrm>
          <a:prstGeom prst="rect">
            <a:avLst/>
          </a:prstGeom>
          <a:noFill/>
        </p:spPr>
        <p:txBody>
          <a:bodyPr wrap="square" rtlCol="0">
            <a:spAutoFit/>
          </a:bodyPr>
          <a:lstStyle/>
          <a:p>
            <a:pPr marL="457200" indent="-457200">
              <a:lnSpc>
                <a:spcPct val="150000"/>
              </a:lnSpc>
              <a:buFont typeface="Wingdings" pitchFamily="2" charset="2"/>
              <a:buChar char="l"/>
            </a:pPr>
            <a:r>
              <a:rPr lang="zh-CN" altLang="en-US" sz="2800" b="1" dirty="0">
                <a:ea typeface="宋体" pitchFamily="2" charset="-122"/>
              </a:rPr>
              <a:t>选择排序</a:t>
            </a:r>
            <a:endParaRPr lang="en-US" altLang="zh-CN" sz="2800" b="1" dirty="0">
              <a:ea typeface="宋体" pitchFamily="2" charset="-122"/>
            </a:endParaRPr>
          </a:p>
          <a:p>
            <a:pPr marL="914400" lvl="1" indent="-457200">
              <a:buFont typeface="Wingdings" pitchFamily="2" charset="2"/>
              <a:buChar char="Ø"/>
            </a:pPr>
            <a:r>
              <a:rPr lang="zh-CN" altLang="en-US" sz="2400" dirty="0">
                <a:ea typeface="宋体" pitchFamily="2" charset="-122"/>
              </a:rPr>
              <a:t>直接选择排序、堆</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交换排序</a:t>
            </a:r>
            <a:endParaRPr lang="en-US" altLang="zh-CN" sz="2800" b="1" dirty="0">
              <a:ea typeface="宋体" pitchFamily="2" charset="-122"/>
            </a:endParaRPr>
          </a:p>
          <a:p>
            <a:pPr marL="914400" lvl="1" indent="-457200">
              <a:buFont typeface="Wingdings" pitchFamily="2" charset="2"/>
              <a:buChar char="Ø"/>
            </a:pPr>
            <a:r>
              <a:rPr lang="zh-CN" altLang="en-US" sz="2400" b="1" dirty="0">
                <a:solidFill>
                  <a:srgbClr val="FF0000"/>
                </a:solidFill>
                <a:ea typeface="宋体" pitchFamily="2" charset="-122"/>
              </a:rPr>
              <a:t>冒泡排序</a:t>
            </a:r>
            <a:r>
              <a:rPr lang="zh-CN" altLang="en-US" sz="2400" dirty="0">
                <a:ea typeface="宋体" pitchFamily="2" charset="-122"/>
              </a:rPr>
              <a:t>、快速</a:t>
            </a:r>
            <a:r>
              <a:rPr lang="zh-CN" altLang="en-US" sz="2400" dirty="0" smtClean="0">
                <a:ea typeface="宋体" pitchFamily="2" charset="-122"/>
              </a:rPr>
              <a:t>排序</a:t>
            </a:r>
            <a:endParaRPr lang="en-US" altLang="zh-CN" sz="2800" dirty="0" smtClean="0">
              <a:ea typeface="宋体" pitchFamily="2" charset="-122"/>
            </a:endParaRPr>
          </a:p>
          <a:p>
            <a:pPr marL="457200" indent="-457200">
              <a:lnSpc>
                <a:spcPct val="150000"/>
              </a:lnSpc>
              <a:buFont typeface="Wingdings" pitchFamily="2" charset="2"/>
              <a:buChar char="l"/>
            </a:pPr>
            <a:r>
              <a:rPr lang="zh-CN" altLang="en-US" sz="2800" b="1" dirty="0">
                <a:ea typeface="宋体" pitchFamily="2" charset="-122"/>
              </a:rPr>
              <a:t>插入</a:t>
            </a:r>
            <a:r>
              <a:rPr lang="zh-CN" altLang="en-US" sz="2800" b="1" dirty="0" smtClean="0">
                <a:ea typeface="宋体" pitchFamily="2" charset="-122"/>
              </a:rPr>
              <a:t>排序</a:t>
            </a:r>
            <a:endParaRPr lang="en-US" altLang="zh-CN" sz="2800" b="1" dirty="0" smtClean="0">
              <a:ea typeface="宋体" pitchFamily="2" charset="-122"/>
            </a:endParaRPr>
          </a:p>
          <a:p>
            <a:pPr marL="914400" lvl="1" indent="-457200">
              <a:buFont typeface="Wingdings" pitchFamily="2" charset="2"/>
              <a:buChar char="Ø"/>
            </a:pPr>
            <a:r>
              <a:rPr lang="zh-CN" altLang="en-US" sz="2400" dirty="0" smtClean="0">
                <a:ea typeface="宋体" pitchFamily="2" charset="-122"/>
              </a:rPr>
              <a:t>直接插入排序、</a:t>
            </a:r>
            <a:r>
              <a:rPr lang="zh-CN" altLang="zh-CN" sz="2400" dirty="0">
                <a:ea typeface="宋体" pitchFamily="2" charset="-122"/>
              </a:rPr>
              <a:t>折半插入排序</a:t>
            </a:r>
            <a:r>
              <a:rPr lang="zh-CN" altLang="zh-CN" sz="2400" dirty="0" smtClean="0">
                <a:ea typeface="宋体" pitchFamily="2" charset="-122"/>
              </a:rPr>
              <a:t>、</a:t>
            </a:r>
            <a:r>
              <a:rPr lang="en-US" altLang="zh-CN" sz="2400" dirty="0" smtClean="0">
                <a:ea typeface="宋体" pitchFamily="2" charset="-122"/>
              </a:rPr>
              <a:t>Shell</a:t>
            </a:r>
            <a:r>
              <a:rPr lang="zh-CN" altLang="zh-CN" sz="2400" dirty="0" smtClean="0">
                <a:ea typeface="宋体" pitchFamily="2" charset="-122"/>
              </a:rPr>
              <a:t>排序</a:t>
            </a:r>
            <a:endParaRPr lang="en-US" altLang="zh-CN" sz="1600"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归并排序</a:t>
            </a:r>
            <a:endParaRPr lang="en-US" altLang="zh-CN" sz="16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桶式排序</a:t>
            </a:r>
            <a:endParaRPr lang="en-US" altLang="zh-CN" sz="2800" b="1" dirty="0" smtClean="0">
              <a:ea typeface="宋体" pitchFamily="2" charset="-122"/>
            </a:endParaRPr>
          </a:p>
          <a:p>
            <a:pPr marL="457200" indent="-457200">
              <a:lnSpc>
                <a:spcPct val="150000"/>
              </a:lnSpc>
              <a:buFont typeface="Wingdings" pitchFamily="2" charset="2"/>
              <a:buChar char="l"/>
            </a:pPr>
            <a:r>
              <a:rPr lang="zh-CN" altLang="en-US" sz="2800" b="1" dirty="0" smtClean="0">
                <a:ea typeface="宋体" pitchFamily="2" charset="-122"/>
              </a:rPr>
              <a:t>基数排序</a:t>
            </a:r>
            <a:endParaRPr lang="en-US" altLang="zh-CN" sz="2800" b="1" dirty="0" smtClean="0">
              <a:ea typeface="宋体" pitchFamily="2" charset="-122"/>
            </a:endParaRPr>
          </a:p>
        </p:txBody>
      </p:sp>
    </p:spTree>
    <p:extLst>
      <p:ext uri="{BB962C8B-B14F-4D97-AF65-F5344CB8AC3E}">
        <p14:creationId xmlns:p14="http://schemas.microsoft.com/office/powerpoint/2010/main" val="356685859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99892" y="838453"/>
            <a:ext cx="2160240" cy="646331"/>
          </a:xfrm>
          <a:prstGeom prst="rect">
            <a:avLst/>
          </a:prstGeom>
          <a:noFill/>
        </p:spPr>
        <p:txBody>
          <a:bodyPr wrap="square" rtlCol="0">
            <a:spAutoFit/>
          </a:bodyPr>
          <a:lstStyle/>
          <a:p>
            <a:r>
              <a:rPr lang="zh-CN" altLang="en-US" sz="3600" b="1" dirty="0" smtClean="0">
                <a:latin typeface="宋体" pitchFamily="2" charset="-122"/>
                <a:ea typeface="宋体" pitchFamily="2" charset="-122"/>
              </a:rPr>
              <a:t>冒泡排序</a:t>
            </a:r>
            <a:endParaRPr lang="zh-CN" altLang="en-US" sz="3600" b="1" dirty="0">
              <a:latin typeface="宋体" pitchFamily="2" charset="-122"/>
              <a:ea typeface="宋体" pitchFamily="2" charset="-122"/>
            </a:endParaRPr>
          </a:p>
        </p:txBody>
      </p:sp>
      <p:sp>
        <p:nvSpPr>
          <p:cNvPr id="3" name="TextBox 2"/>
          <p:cNvSpPr txBox="1"/>
          <p:nvPr/>
        </p:nvSpPr>
        <p:spPr>
          <a:xfrm>
            <a:off x="395536" y="1700808"/>
            <a:ext cx="8568952" cy="1815882"/>
          </a:xfrm>
          <a:prstGeom prst="rect">
            <a:avLst/>
          </a:prstGeom>
          <a:noFill/>
        </p:spPr>
        <p:txBody>
          <a:bodyPr wrap="square" rtlCol="0">
            <a:spAutoFit/>
          </a:bodyPr>
          <a:lstStyle/>
          <a:p>
            <a:r>
              <a:rPr lang="zh-CN" altLang="en-US" sz="2800" dirty="0" smtClean="0">
                <a:solidFill>
                  <a:srgbClr val="0000FF"/>
                </a:solidFill>
                <a:latin typeface="宋体" pitchFamily="2" charset="-122"/>
                <a:ea typeface="宋体" pitchFamily="2" charset="-122"/>
              </a:rPr>
              <a:t>排序思想</a:t>
            </a:r>
            <a:r>
              <a:rPr lang="zh-CN" altLang="zh-CN" sz="2800" dirty="0" smtClean="0">
                <a:solidFill>
                  <a:srgbClr val="0000FF"/>
                </a:solidFill>
                <a:latin typeface="宋体" pitchFamily="2" charset="-122"/>
                <a:ea typeface="宋体" pitchFamily="2" charset="-122"/>
              </a:rPr>
              <a:t>：</a:t>
            </a:r>
            <a:endParaRPr lang="en-US" altLang="zh-CN" sz="2800" dirty="0" smtClean="0">
              <a:solidFill>
                <a:srgbClr val="0000FF"/>
              </a:solidFill>
              <a:latin typeface="宋体" pitchFamily="2" charset="-122"/>
              <a:ea typeface="宋体" pitchFamily="2" charset="-122"/>
            </a:endParaRPr>
          </a:p>
          <a:p>
            <a:r>
              <a:rPr lang="zh-CN" altLang="zh-CN" sz="2800" dirty="0" smtClean="0">
                <a:latin typeface="宋体" pitchFamily="2" charset="-122"/>
                <a:ea typeface="宋体" pitchFamily="2" charset="-122"/>
              </a:rPr>
              <a:t>相邻</a:t>
            </a:r>
            <a:r>
              <a:rPr lang="zh-CN" altLang="zh-CN" sz="2800" dirty="0">
                <a:latin typeface="宋体" pitchFamily="2" charset="-122"/>
                <a:ea typeface="宋体" pitchFamily="2" charset="-122"/>
              </a:rPr>
              <a:t>两元素进行比较，如有需要则进行交换，每完成一次循环就将最大元素排在最后（如从小到大排序），下一次循环是将</a:t>
            </a:r>
            <a:r>
              <a:rPr lang="zh-CN" altLang="zh-CN" sz="2800" dirty="0" smtClean="0">
                <a:latin typeface="宋体" pitchFamily="2" charset="-122"/>
                <a:ea typeface="宋体" pitchFamily="2" charset="-122"/>
              </a:rPr>
              <a:t>其</a:t>
            </a:r>
            <a:r>
              <a:rPr lang="zh-CN" altLang="en-US" sz="2800" dirty="0" smtClean="0">
                <a:latin typeface="宋体" pitchFamily="2" charset="-122"/>
                <a:ea typeface="宋体" pitchFamily="2" charset="-122"/>
              </a:rPr>
              <a:t>它</a:t>
            </a:r>
            <a:r>
              <a:rPr lang="zh-CN" altLang="zh-CN" sz="2800" dirty="0" smtClean="0">
                <a:latin typeface="宋体" pitchFamily="2" charset="-122"/>
                <a:ea typeface="宋体" pitchFamily="2" charset="-122"/>
              </a:rPr>
              <a:t>的</a:t>
            </a:r>
            <a:r>
              <a:rPr lang="zh-CN" altLang="zh-CN" sz="2800" dirty="0">
                <a:latin typeface="宋体" pitchFamily="2" charset="-122"/>
                <a:ea typeface="宋体" pitchFamily="2" charset="-122"/>
              </a:rPr>
              <a:t>数进行类似操作。</a:t>
            </a:r>
            <a:endParaRPr lang="zh-CN" altLang="en-US" sz="2800" dirty="0">
              <a:latin typeface="宋体" pitchFamily="2" charset="-122"/>
              <a:ea typeface="宋体" pitchFamily="2" charset="-122"/>
            </a:endParaRPr>
          </a:p>
        </p:txBody>
      </p:sp>
    </p:spTree>
    <p:extLst>
      <p:ext uri="{BB962C8B-B14F-4D97-AF65-F5344CB8AC3E}">
        <p14:creationId xmlns:p14="http://schemas.microsoft.com/office/powerpoint/2010/main" val="211094428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58" y="-27384"/>
            <a:ext cx="9125542" cy="64815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9977794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2" descr="C:\Users\shkstart\Desktop\1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64833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descr="C:\Users\shkstart\Desktop\1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81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Picture 2" descr="C:\Users\shkstart\Desktop\1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0"/>
            <a:ext cx="9180512" cy="6500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0" name="Picture 2" descr="C:\Users\shkstart\Desktop\1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12159"/>
            <a:ext cx="9180512" cy="65038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shkstart\Desktop\u=3768810393,123631378&amp;fm=23&amp;gp=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648" y="1340768"/>
            <a:ext cx="5472608" cy="4541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039323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2" descr="C:\Users\shkstart\Desktop\1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962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2" descr="C:\Users\shkstart\Desktop\1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04" y="-1"/>
            <a:ext cx="9122296" cy="64588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2" descr="C:\Users\shkstart\Desktop\1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64651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Picture 2" descr="C:\Users\shkstart\Desktop\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4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Picture 2" descr="C:\Users\shkstart\Desktop\2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0"/>
            <a:ext cx="9180512" cy="6490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2" descr="C:\Users\shkstart\Desktop\2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5" y="0"/>
            <a:ext cx="9142675" cy="6482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58" name="Picture 2" descr="C:\Users\shkstart\Desktop\2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88" y="0"/>
            <a:ext cx="9171688" cy="6462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2" name="Picture 2" descr="C:\Users\shkstart\Desktop\2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87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6" name="Picture 2" descr="C:\Users\shkstart\Desktop\2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0"/>
            <a:ext cx="9180512" cy="6452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0" name="Picture 2" descr="C:\Users\shkstart\Desktop\2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64833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98679" y="1052736"/>
            <a:ext cx="7992888" cy="5262979"/>
          </a:xfrm>
          <a:prstGeom prst="rect">
            <a:avLst/>
          </a:prstGeom>
        </p:spPr>
        <p:txBody>
          <a:bodyPr wrap="square">
            <a:spAutoFit/>
          </a:bodyPr>
          <a:lstStyle/>
          <a:p>
            <a:pPr marL="457200" indent="-457200">
              <a:lnSpc>
                <a:spcPct val="150000"/>
              </a:lnSpc>
              <a:buFont typeface="Wingdings" panose="05000000000000000000" pitchFamily="2" charset="2"/>
              <a:buChar char="l"/>
            </a:pPr>
            <a:r>
              <a:rPr lang="zh-CN" altLang="en-US" sz="2800" dirty="0" smtClean="0">
                <a:ea typeface="宋体" panose="02010600030101010101" pitchFamily="2" charset="-122"/>
              </a:rPr>
              <a:t>同一种的逻辑结构，</a:t>
            </a:r>
            <a:r>
              <a:rPr lang="zh-CN" altLang="en-US" sz="2800" dirty="0">
                <a:ea typeface="宋体" panose="02010600030101010101" pitchFamily="2" charset="-122"/>
              </a:rPr>
              <a:t>在底层通常有两种物理存储结构：</a:t>
            </a:r>
          </a:p>
          <a:p>
            <a:pPr marL="914400" lvl="1" indent="-457200">
              <a:lnSpc>
                <a:spcPct val="150000"/>
              </a:lnSpc>
              <a:buFont typeface="Wingdings" panose="05000000000000000000" pitchFamily="2" charset="2"/>
              <a:buChar char="Ø"/>
            </a:pPr>
            <a:r>
              <a:rPr lang="zh-CN" altLang="en-US" sz="2800" b="1" dirty="0" smtClean="0">
                <a:solidFill>
                  <a:srgbClr val="C00000"/>
                </a:solidFill>
                <a:ea typeface="宋体" panose="02010600030101010101" pitchFamily="2" charset="-122"/>
              </a:rPr>
              <a:t>顺序</a:t>
            </a:r>
            <a:r>
              <a:rPr lang="zh-CN" altLang="en-US" sz="2800" b="1" dirty="0">
                <a:solidFill>
                  <a:srgbClr val="C00000"/>
                </a:solidFill>
                <a:ea typeface="宋体" panose="02010600030101010101" pitchFamily="2" charset="-122"/>
              </a:rPr>
              <a:t>存储</a:t>
            </a:r>
            <a:r>
              <a:rPr lang="zh-CN" altLang="en-US" sz="2800" b="1" dirty="0" smtClean="0">
                <a:solidFill>
                  <a:srgbClr val="C00000"/>
                </a:solidFill>
                <a:ea typeface="宋体" panose="02010600030101010101" pitchFamily="2" charset="-122"/>
              </a:rPr>
              <a:t>结构</a:t>
            </a:r>
            <a:endParaRPr lang="en-US" altLang="zh-CN" sz="2800" b="1" dirty="0" smtClean="0">
              <a:solidFill>
                <a:srgbClr val="C00000"/>
              </a:solidFill>
              <a:ea typeface="宋体" panose="02010600030101010101" pitchFamily="2" charset="-122"/>
            </a:endParaRPr>
          </a:p>
          <a:p>
            <a:pPr marL="1371600" lvl="2" indent="-457200">
              <a:lnSpc>
                <a:spcPct val="150000"/>
              </a:lnSpc>
              <a:buFont typeface="Wingdings" panose="05000000000000000000" pitchFamily="2" charset="2"/>
              <a:buChar char="ü"/>
            </a:pPr>
            <a:r>
              <a:rPr lang="zh-CN" altLang="en-US" sz="2800" dirty="0">
                <a:ea typeface="宋体" panose="02010600030101010101" pitchFamily="2" charset="-122"/>
              </a:rPr>
              <a:t>一</a:t>
            </a:r>
            <a:r>
              <a:rPr lang="zh-CN" altLang="en-US" sz="2800" dirty="0" smtClean="0">
                <a:ea typeface="宋体" panose="02010600030101010101" pitchFamily="2" charset="-122"/>
              </a:rPr>
              <a:t>维数组</a:t>
            </a:r>
            <a:endParaRPr lang="zh-CN" altLang="en-US" sz="2800" dirty="0">
              <a:ea typeface="宋体" panose="02010600030101010101" pitchFamily="2" charset="-122"/>
            </a:endParaRPr>
          </a:p>
          <a:p>
            <a:pPr marL="914400" lvl="1" indent="-457200">
              <a:lnSpc>
                <a:spcPct val="150000"/>
              </a:lnSpc>
              <a:buFont typeface="Wingdings" panose="05000000000000000000" pitchFamily="2" charset="2"/>
              <a:buChar char="Ø"/>
            </a:pPr>
            <a:r>
              <a:rPr lang="zh-CN" altLang="en-US" sz="2800" b="1" dirty="0" smtClean="0">
                <a:solidFill>
                  <a:srgbClr val="C00000"/>
                </a:solidFill>
                <a:ea typeface="宋体" panose="02010600030101010101" pitchFamily="2" charset="-122"/>
              </a:rPr>
              <a:t>非顺序存储结构</a:t>
            </a:r>
            <a:endParaRPr lang="en-US" altLang="zh-CN" sz="2800" b="1" dirty="0" smtClean="0">
              <a:solidFill>
                <a:srgbClr val="C00000"/>
              </a:solidFill>
              <a:ea typeface="宋体" panose="02010600030101010101" pitchFamily="2" charset="-122"/>
            </a:endParaRPr>
          </a:p>
          <a:p>
            <a:pPr marL="1371600" lvl="2" indent="-457200">
              <a:lnSpc>
                <a:spcPct val="150000"/>
              </a:lnSpc>
              <a:buFont typeface="Wingdings" panose="05000000000000000000" pitchFamily="2" charset="2"/>
              <a:buChar char="ü"/>
            </a:pPr>
            <a:r>
              <a:rPr lang="zh-CN" altLang="en-US" sz="2800" dirty="0" smtClean="0">
                <a:ea typeface="宋体" panose="02010600030101010101" pitchFamily="2" charset="-122"/>
              </a:rPr>
              <a:t>链式存储结构（链表）、散列结构</a:t>
            </a:r>
            <a:endParaRPr lang="en-US" altLang="zh-CN" sz="2800" dirty="0" smtClean="0">
              <a:ea typeface="宋体" panose="02010600030101010101" pitchFamily="2" charset="-122"/>
            </a:endParaRPr>
          </a:p>
          <a:p>
            <a:pPr lvl="1" indent="-457200">
              <a:lnSpc>
                <a:spcPct val="150000"/>
              </a:lnSpc>
              <a:buFont typeface="Wingdings" panose="05000000000000000000" pitchFamily="2" charset="2"/>
              <a:buChar char="l"/>
            </a:pPr>
            <a:r>
              <a:rPr lang="zh-CN" altLang="en-US" sz="2800" dirty="0" smtClean="0">
                <a:ea typeface="宋体" panose="02010600030101010101" pitchFamily="2" charset="-122"/>
              </a:rPr>
              <a:t>算法的设计取决于逻辑结构；算法的实现依赖于存储结构</a:t>
            </a:r>
          </a:p>
        </p:txBody>
      </p:sp>
    </p:spTree>
    <p:extLst>
      <p:ext uri="{BB962C8B-B14F-4D97-AF65-F5344CB8AC3E}">
        <p14:creationId xmlns:p14="http://schemas.microsoft.com/office/powerpoint/2010/main" val="1625001055"/>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4" name="Picture 2" descr="C:\Users\shkstart\Desktop\2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41"/>
            <a:ext cx="9144000" cy="64833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8" name="Picture 2" descr="C:\Users\shkstart\Desktop\2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4" y="-27384"/>
            <a:ext cx="9138356" cy="6457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2" name="Picture 2" descr="C:\Users\shkstart\Desktop\2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27384"/>
            <a:ext cx="9180512" cy="64871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226" name="Picture 2" descr="C:\Users\shkstart\Desktop\3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7384"/>
            <a:ext cx="9144000" cy="6461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50" name="Picture 2" descr="C:\Users\shkstart\Desktop\3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5643"/>
            <a:ext cx="9180512" cy="6483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4" name="Picture 2" descr="C:\Users\shkstart\Desktop\3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0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8" name="Picture 2" descr="C:\Users\shkstart\Desktop\3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7384"/>
            <a:ext cx="9144000" cy="6474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322" name="Picture 2" descr="C:\Users\shkstart\Desktop\3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0"/>
            <a:ext cx="9180512" cy="6478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6" name="Picture 2" descr="C:\Users\shkstart\Desktop\3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0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70" name="Picture 2" descr="C:\Users\shkstart\Desktop\3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0"/>
            <a:ext cx="9180512" cy="6500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D:\courses\图片资料\pic\12r1015g2z-49235.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8263" y="3861048"/>
            <a:ext cx="1971447" cy="2649795"/>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676175" y="1340768"/>
            <a:ext cx="7667211" cy="3206006"/>
          </a:xfrm>
          <a:prstGeom prst="rect">
            <a:avLst/>
          </a:prstGeom>
        </p:spPr>
        <p:txBody>
          <a:bodyPr wrap="square">
            <a:spAutoFit/>
          </a:bodyPr>
          <a:lstStyle/>
          <a:p>
            <a:pPr>
              <a:lnSpc>
                <a:spcPts val="3500"/>
              </a:lnSpc>
            </a:pPr>
            <a:r>
              <a:rPr lang="zh-CN" altLang="en-US" sz="2800" b="1" dirty="0">
                <a:ea typeface="宋体" panose="02010600030101010101" pitchFamily="2" charset="-122"/>
              </a:rPr>
              <a:t>对于普通线性表而言，它的作用是一个容器，用于盛装具有相似结构的数据。</a:t>
            </a:r>
          </a:p>
          <a:p>
            <a:pPr marL="342900" indent="-342900">
              <a:lnSpc>
                <a:spcPct val="150000"/>
              </a:lnSpc>
              <a:buFont typeface="Wingdings" panose="05000000000000000000" pitchFamily="2" charset="2"/>
              <a:buChar char="Ø"/>
            </a:pPr>
            <a:r>
              <a:rPr lang="zh-CN" altLang="en-US" sz="2400" dirty="0" smtClean="0">
                <a:ea typeface="宋体" panose="02010600030101010101" pitchFamily="2" charset="-122"/>
              </a:rPr>
              <a:t>分为</a:t>
            </a:r>
            <a:r>
              <a:rPr lang="zh-CN" altLang="en-US" sz="2400" dirty="0">
                <a:ea typeface="宋体" panose="02010600030101010101" pitchFamily="2" charset="-122"/>
              </a:rPr>
              <a:t>顺序存储</a:t>
            </a:r>
            <a:r>
              <a:rPr lang="zh-CN" altLang="en-US" sz="2400" dirty="0" smtClean="0">
                <a:ea typeface="宋体" panose="02010600030101010101" pitchFamily="2" charset="-122"/>
              </a:rPr>
              <a:t>结构和</a:t>
            </a:r>
            <a:r>
              <a:rPr lang="zh-CN" altLang="en-US" sz="2400" dirty="0">
                <a:ea typeface="宋体" panose="02010600030101010101" pitchFamily="2" charset="-122"/>
              </a:rPr>
              <a:t>链式存储</a:t>
            </a:r>
            <a:r>
              <a:rPr lang="zh-CN" altLang="en-US" sz="2400" dirty="0" smtClean="0">
                <a:ea typeface="宋体" panose="02010600030101010101" pitchFamily="2" charset="-122"/>
              </a:rPr>
              <a:t>结构</a:t>
            </a:r>
            <a:endParaRPr lang="en-US" altLang="zh-CN" sz="2400" dirty="0" smtClean="0">
              <a:ea typeface="宋体" panose="02010600030101010101" pitchFamily="2" charset="-122"/>
            </a:endParaRPr>
          </a:p>
          <a:p>
            <a:pPr marL="342900" indent="-342900">
              <a:lnSpc>
                <a:spcPct val="150000"/>
              </a:lnSpc>
              <a:buFont typeface="Wingdings" panose="05000000000000000000" pitchFamily="2" charset="2"/>
              <a:buChar char="Ø"/>
            </a:pPr>
            <a:r>
              <a:rPr lang="zh-CN" altLang="en-US" sz="2400" dirty="0" smtClean="0">
                <a:ea typeface="宋体" panose="02010600030101010101" pitchFamily="2" charset="-122"/>
              </a:rPr>
              <a:t>可以进行插入、删除和排序的操作</a:t>
            </a:r>
            <a:endParaRPr lang="zh-CN" altLang="en-US" sz="2400" dirty="0">
              <a:ea typeface="宋体" panose="02010600030101010101" pitchFamily="2" charset="-122"/>
            </a:endParaRPr>
          </a:p>
          <a:p>
            <a:pPr marL="342900" indent="-342900">
              <a:lnSpc>
                <a:spcPct val="150000"/>
              </a:lnSpc>
              <a:buFont typeface="Wingdings" panose="05000000000000000000" pitchFamily="2" charset="2"/>
              <a:buChar char="Ø"/>
            </a:pPr>
            <a:r>
              <a:rPr lang="zh-CN" altLang="en-US" sz="2400" dirty="0">
                <a:ea typeface="宋体" panose="02010600030101010101" pitchFamily="2" charset="-122"/>
              </a:rPr>
              <a:t>如果线性表，只允许在线性表的某端添加、删除元素，这时就演变为：栈和队列</a:t>
            </a: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24128" y="2276872"/>
            <a:ext cx="2781300" cy="504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25001055"/>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4" name="Picture 2" descr="C:\Users\shkstart\Desktop\3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61" y="-27384"/>
            <a:ext cx="9110439" cy="64723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418" name="Picture 2" descr="C:\Users\shkstart\Desktop\3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6448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2" name="Picture 2" descr="C:\Users\shkstart\Desktop\3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87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466" name="Picture 2" descr="C:\Users\shkstart\Desktop\4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72544"/>
            <a:ext cx="9180512" cy="6525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90" name="Picture 2" descr="C:\Users\shkstart\Desktop\4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7384"/>
            <a:ext cx="9144000" cy="6461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514" name="Picture 2" descr="C:\Users\shkstart\Desktop\4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0"/>
            <a:ext cx="9180512" cy="64963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8" name="Picture 2" descr="C:\Users\shkstart\Desktop\4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4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562" name="Picture 2" descr="C:\Users\shkstart\Desktop\4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0"/>
            <a:ext cx="9180512" cy="6500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6" name="Picture 2" descr="C:\Users\shkstart\Desktop\4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6" y="-12973"/>
            <a:ext cx="9141804" cy="64855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0" name="Picture 2" descr="C:\Users\shkstart\Desktop\4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999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86160" y="1124744"/>
            <a:ext cx="8208912" cy="4832092"/>
          </a:xfrm>
          <a:prstGeom prst="rect">
            <a:avLst/>
          </a:prstGeom>
        </p:spPr>
        <p:txBody>
          <a:bodyPr wrap="square">
            <a:spAutoFit/>
          </a:bodyPr>
          <a:lstStyle/>
          <a:p>
            <a:r>
              <a:rPr lang="zh-CN" altLang="en-US" sz="2800" b="1" dirty="0">
                <a:solidFill>
                  <a:srgbClr val="C00000"/>
                </a:solidFill>
                <a:ea typeface="宋体" panose="02010600030101010101" pitchFamily="2" charset="-122"/>
              </a:rPr>
              <a:t>栈（</a:t>
            </a:r>
            <a:r>
              <a:rPr lang="en-US" altLang="zh-CN" sz="2800" b="1" dirty="0">
                <a:solidFill>
                  <a:srgbClr val="C00000"/>
                </a:solidFill>
                <a:ea typeface="宋体" panose="02010600030101010101" pitchFamily="2" charset="-122"/>
              </a:rPr>
              <a:t>stack</a:t>
            </a:r>
            <a:r>
              <a:rPr lang="zh-CN" altLang="en-US" sz="2800" b="1" dirty="0">
                <a:solidFill>
                  <a:srgbClr val="C00000"/>
                </a:solidFill>
                <a:ea typeface="宋体" panose="02010600030101010101" pitchFamily="2" charset="-122"/>
              </a:rPr>
              <a:t>），</a:t>
            </a:r>
            <a:r>
              <a:rPr lang="zh-CN" altLang="en-US" sz="2800" b="1" dirty="0">
                <a:ea typeface="宋体" panose="02010600030101010101" pitchFamily="2" charset="-122"/>
              </a:rPr>
              <a:t>是一种特殊的线性表，只能在固定在一端（线性表的尾端）进行插入、删除操作。</a:t>
            </a:r>
          </a:p>
          <a:p>
            <a:pPr marL="342900" indent="-342900">
              <a:lnSpc>
                <a:spcPct val="150000"/>
              </a:lnSpc>
              <a:buFont typeface="Wingdings" panose="05000000000000000000" pitchFamily="2" charset="2"/>
              <a:buChar char="Ø"/>
            </a:pPr>
            <a:r>
              <a:rPr lang="zh-CN" altLang="en-US" sz="2400" dirty="0" smtClean="0">
                <a:ea typeface="宋体" panose="02010600030101010101" pitchFamily="2" charset="-122"/>
              </a:rPr>
              <a:t>允许</a:t>
            </a:r>
            <a:r>
              <a:rPr lang="zh-CN" altLang="en-US" sz="2400" dirty="0">
                <a:ea typeface="宋体" panose="02010600030101010101" pitchFamily="2" charset="-122"/>
              </a:rPr>
              <a:t>进行插入、删除操作的一端为栈顶</a:t>
            </a:r>
            <a:r>
              <a:rPr lang="en-US" altLang="zh-CN" sz="2400" dirty="0">
                <a:ea typeface="宋体" panose="02010600030101010101" pitchFamily="2" charset="-122"/>
              </a:rPr>
              <a:t>top</a:t>
            </a:r>
            <a:r>
              <a:rPr lang="zh-CN" altLang="en-US" sz="2400" dirty="0">
                <a:ea typeface="宋体" panose="02010600030101010101" pitchFamily="2" charset="-122"/>
              </a:rPr>
              <a:t>，另一端为栈底</a:t>
            </a:r>
            <a:r>
              <a:rPr lang="en-US" altLang="zh-CN" sz="2400" dirty="0">
                <a:ea typeface="宋体" panose="02010600030101010101" pitchFamily="2" charset="-122"/>
              </a:rPr>
              <a:t>bottom</a:t>
            </a:r>
            <a:r>
              <a:rPr lang="zh-CN" altLang="en-US" sz="2400" dirty="0">
                <a:ea typeface="宋体" panose="02010600030101010101" pitchFamily="2" charset="-122"/>
              </a:rPr>
              <a:t>。</a:t>
            </a:r>
          </a:p>
          <a:p>
            <a:pPr marL="342900" indent="-342900">
              <a:lnSpc>
                <a:spcPct val="150000"/>
              </a:lnSpc>
              <a:buFont typeface="Wingdings" panose="05000000000000000000" pitchFamily="2" charset="2"/>
              <a:buChar char="Ø"/>
            </a:pPr>
            <a:r>
              <a:rPr lang="zh-CN" altLang="en-US" sz="2400" dirty="0" smtClean="0">
                <a:solidFill>
                  <a:srgbClr val="0000FF"/>
                </a:solidFill>
                <a:ea typeface="宋体" panose="02010600030101010101" pitchFamily="2" charset="-122"/>
              </a:rPr>
              <a:t>进</a:t>
            </a:r>
            <a:r>
              <a:rPr lang="zh-CN" altLang="en-US" sz="2400" dirty="0">
                <a:solidFill>
                  <a:srgbClr val="0000FF"/>
                </a:solidFill>
                <a:ea typeface="宋体" panose="02010600030101010101" pitchFamily="2" charset="-122"/>
              </a:rPr>
              <a:t>栈</a:t>
            </a:r>
            <a:r>
              <a:rPr lang="zh-CN" altLang="en-US" sz="2400" dirty="0">
                <a:ea typeface="宋体" panose="02010600030101010101" pitchFamily="2" charset="-122"/>
              </a:rPr>
              <a:t>：将一个元素插入栈的过程。栈的长度</a:t>
            </a:r>
            <a:r>
              <a:rPr lang="en-US" altLang="zh-CN" sz="2400" dirty="0">
                <a:ea typeface="宋体" panose="02010600030101010101" pitchFamily="2" charset="-122"/>
              </a:rPr>
              <a:t>+1</a:t>
            </a:r>
            <a:r>
              <a:rPr lang="zh-CN" altLang="en-US" sz="2400" dirty="0">
                <a:ea typeface="宋体" panose="02010600030101010101" pitchFamily="2" charset="-122"/>
              </a:rPr>
              <a:t>。“压入栈”</a:t>
            </a:r>
          </a:p>
          <a:p>
            <a:pPr marL="342900" indent="-342900">
              <a:lnSpc>
                <a:spcPct val="150000"/>
              </a:lnSpc>
              <a:buFont typeface="Wingdings" panose="05000000000000000000" pitchFamily="2" charset="2"/>
              <a:buChar char="Ø"/>
            </a:pPr>
            <a:r>
              <a:rPr lang="zh-CN" altLang="en-US" sz="2400" dirty="0" smtClean="0">
                <a:solidFill>
                  <a:srgbClr val="0000FF"/>
                </a:solidFill>
                <a:ea typeface="宋体" panose="02010600030101010101" pitchFamily="2" charset="-122"/>
              </a:rPr>
              <a:t>出</a:t>
            </a:r>
            <a:r>
              <a:rPr lang="zh-CN" altLang="en-US" sz="2400" dirty="0">
                <a:solidFill>
                  <a:srgbClr val="0000FF"/>
                </a:solidFill>
                <a:ea typeface="宋体" panose="02010600030101010101" pitchFamily="2" charset="-122"/>
              </a:rPr>
              <a:t>栈</a:t>
            </a:r>
            <a:r>
              <a:rPr lang="zh-CN" altLang="en-US" sz="2400" dirty="0">
                <a:ea typeface="宋体" panose="02010600030101010101" pitchFamily="2" charset="-122"/>
              </a:rPr>
              <a:t>：删除一个元素的过程。栈的长度</a:t>
            </a:r>
            <a:r>
              <a:rPr lang="en-US" altLang="zh-CN" sz="2400" dirty="0">
                <a:ea typeface="宋体" panose="02010600030101010101" pitchFamily="2" charset="-122"/>
              </a:rPr>
              <a:t>-1</a:t>
            </a:r>
            <a:r>
              <a:rPr lang="zh-CN" altLang="en-US" sz="2400" dirty="0">
                <a:ea typeface="宋体" panose="02010600030101010101" pitchFamily="2" charset="-122"/>
              </a:rPr>
              <a:t>。“弹出栈”</a:t>
            </a:r>
          </a:p>
          <a:p>
            <a:pPr marL="342900" indent="-342900">
              <a:lnSpc>
                <a:spcPct val="150000"/>
              </a:lnSpc>
              <a:buFont typeface="Wingdings" panose="05000000000000000000" pitchFamily="2" charset="2"/>
              <a:buChar char="Ø"/>
            </a:pPr>
            <a:r>
              <a:rPr lang="zh-CN" altLang="en-US" sz="2400" dirty="0" smtClean="0">
                <a:ea typeface="宋体" panose="02010600030101010101" pitchFamily="2" charset="-122"/>
              </a:rPr>
              <a:t>先进后出</a:t>
            </a:r>
            <a:r>
              <a:rPr lang="zh-CN" altLang="en-US" sz="2400" dirty="0">
                <a:ea typeface="宋体" panose="02010600030101010101" pitchFamily="2" charset="-122"/>
              </a:rPr>
              <a:t>，或说后进先出。</a:t>
            </a:r>
          </a:p>
          <a:p>
            <a:pPr marL="342900" indent="-342900">
              <a:lnSpc>
                <a:spcPct val="150000"/>
              </a:lnSpc>
              <a:buFont typeface="Wingdings" panose="05000000000000000000" pitchFamily="2" charset="2"/>
              <a:buChar char="Ø"/>
            </a:pPr>
            <a:r>
              <a:rPr lang="zh-CN" altLang="en-US" sz="2400" dirty="0" smtClean="0">
                <a:ea typeface="宋体" panose="02010600030101010101" pitchFamily="2" charset="-122"/>
              </a:rPr>
              <a:t>常用</a:t>
            </a:r>
            <a:r>
              <a:rPr lang="zh-CN" altLang="en-US" sz="2400" dirty="0">
                <a:ea typeface="宋体" panose="02010600030101010101" pitchFamily="2" charset="-122"/>
              </a:rPr>
              <a:t>操作：初始化。</a:t>
            </a:r>
          </a:p>
          <a:p>
            <a:pPr marL="342900" indent="-342900">
              <a:lnSpc>
                <a:spcPct val="150000"/>
              </a:lnSpc>
              <a:buFont typeface="Wingdings" panose="05000000000000000000" pitchFamily="2" charset="2"/>
              <a:buChar char="Ø"/>
            </a:pPr>
            <a:r>
              <a:rPr lang="zh-CN" altLang="en-US" sz="2400" dirty="0" smtClean="0">
                <a:ea typeface="宋体" panose="02010600030101010101" pitchFamily="2" charset="-122"/>
              </a:rPr>
              <a:t>分为</a:t>
            </a:r>
            <a:r>
              <a:rPr lang="zh-CN" altLang="en-US" sz="2400" dirty="0">
                <a:ea typeface="宋体" panose="02010600030101010101" pitchFamily="2" charset="-122"/>
              </a:rPr>
              <a:t>顺序栈</a:t>
            </a:r>
            <a:r>
              <a:rPr lang="zh-CN" altLang="en-US" sz="2400" dirty="0" smtClean="0">
                <a:ea typeface="宋体" panose="02010600030101010101" pitchFamily="2" charset="-122"/>
              </a:rPr>
              <a:t>结构和</a:t>
            </a:r>
            <a:r>
              <a:rPr lang="zh-CN" altLang="en-US" sz="2400" dirty="0">
                <a:ea typeface="宋体" panose="02010600030101010101" pitchFamily="2" charset="-122"/>
              </a:rPr>
              <a:t>链式栈结构</a:t>
            </a:r>
          </a:p>
        </p:txBody>
      </p:sp>
      <p:cxnSp>
        <p:nvCxnSpPr>
          <p:cNvPr id="4" name="直接连接符 3"/>
          <p:cNvCxnSpPr/>
          <p:nvPr/>
        </p:nvCxnSpPr>
        <p:spPr>
          <a:xfrm>
            <a:off x="6516216" y="4725144"/>
            <a:ext cx="0" cy="180020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7164288" y="4725144"/>
            <a:ext cx="0" cy="180020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516216" y="6525344"/>
            <a:ext cx="648072"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516216" y="6165304"/>
            <a:ext cx="648072"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516216" y="5805264"/>
            <a:ext cx="648072"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6516216" y="5445224"/>
            <a:ext cx="648072"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516216" y="5085184"/>
            <a:ext cx="648072"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 name="曲线连接符 12"/>
          <p:cNvCxnSpPr/>
          <p:nvPr/>
        </p:nvCxnSpPr>
        <p:spPr>
          <a:xfrm>
            <a:off x="5826715" y="4293096"/>
            <a:ext cx="900100" cy="432048"/>
          </a:xfrm>
          <a:prstGeom prst="curvedConnector3">
            <a:avLst>
              <a:gd name="adj1" fmla="val 93538"/>
            </a:avLst>
          </a:prstGeom>
          <a:ln w="254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曲线连接符 15"/>
          <p:cNvCxnSpPr/>
          <p:nvPr/>
        </p:nvCxnSpPr>
        <p:spPr>
          <a:xfrm flipV="1">
            <a:off x="7020272" y="4293096"/>
            <a:ext cx="792088" cy="432048"/>
          </a:xfrm>
          <a:prstGeom prst="curvedConnector3">
            <a:avLst>
              <a:gd name="adj1" fmla="val 8771"/>
            </a:avLst>
          </a:prstGeom>
          <a:ln w="25400">
            <a:solidFill>
              <a:srgbClr val="C0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001055"/>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634" name="Picture 2" descr="C:\Users\shkstart\Desktop\4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7384"/>
            <a:ext cx="9144000" cy="6487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28154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658" name="Picture 2" descr="C:\Users\shkstart\Desktop\4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64833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28154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2" name="Picture 2" descr="C:\Users\shkstart\Desktop\4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4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281549"/>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706" name="Picture 2" descr="C:\Users\shkstart\Desktop\5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7" y="13029"/>
            <a:ext cx="9137903" cy="64699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28154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30" name="Picture 2" descr="C:\Users\shkstart\Desktop\5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2" y="15189"/>
            <a:ext cx="9142258" cy="6460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28154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754" name="Picture 2" descr="C:\Users\shkstart\Desktop\5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9962"/>
            <a:ext cx="9144000" cy="6474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281549"/>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8" name="Picture 2" descr="C:\Users\shkstart\Desktop\5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0"/>
            <a:ext cx="9180512" cy="64871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Picture 2" descr="C:\Users\shkstart\Desktop\5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 y="1742"/>
            <a:ext cx="9180512" cy="64871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5941"/>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826" name="Picture 2" descr="C:\Users\shkstart\Desktop\5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13"/>
            <a:ext cx="9144000" cy="647047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796136" y="5949280"/>
            <a:ext cx="2520280" cy="461665"/>
          </a:xfrm>
          <a:prstGeom prst="rect">
            <a:avLst/>
          </a:prstGeom>
          <a:noFill/>
        </p:spPr>
        <p:txBody>
          <a:bodyPr wrap="square" rtlCol="0">
            <a:spAutoFit/>
          </a:bodyPr>
          <a:lstStyle/>
          <a:p>
            <a:r>
              <a:rPr lang="en-US" altLang="zh-CN" sz="2400" b="1" dirty="0" smtClean="0"/>
              <a:t>BubbleSort.java</a:t>
            </a:r>
            <a:endParaRPr lang="zh-CN" altLang="en-US" sz="2400" b="1" dirty="0"/>
          </a:p>
        </p:txBody>
      </p:sp>
    </p:spTree>
    <p:extLst>
      <p:ext uri="{BB962C8B-B14F-4D97-AF65-F5344CB8AC3E}">
        <p14:creationId xmlns:p14="http://schemas.microsoft.com/office/powerpoint/2010/main" val="3449312738"/>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2928" y="1742331"/>
            <a:ext cx="7560840" cy="4678204"/>
          </a:xfrm>
          <a:prstGeom prst="rect">
            <a:avLst/>
          </a:prstGeom>
          <a:noFill/>
        </p:spPr>
        <p:txBody>
          <a:bodyPr wrap="square" rtlCol="0">
            <a:spAutoFit/>
          </a:bodyPr>
          <a:lstStyle/>
          <a:p>
            <a:pPr>
              <a:lnSpc>
                <a:spcPct val="150000"/>
              </a:lnSpc>
            </a:pPr>
            <a:r>
              <a:rPr lang="zh-CN" altLang="en-US" sz="2400" b="1" dirty="0" smtClean="0">
                <a:ea typeface="宋体" panose="02010600030101010101" pitchFamily="2" charset="-122"/>
              </a:rPr>
              <a:t>算法的时间效率：</a:t>
            </a:r>
            <a:r>
              <a:rPr lang="zh-CN" altLang="en-US" sz="2400" dirty="0" smtClean="0">
                <a:ea typeface="宋体" panose="02010600030101010101" pitchFamily="2" charset="-122"/>
              </a:rPr>
              <a:t>从冒泡排序的算法可以看出，若待排序的元素为正序，则只需进行一趟排序，比较次数为</a:t>
            </a:r>
            <a:r>
              <a:rPr lang="en-US" altLang="zh-CN" sz="2400" dirty="0" smtClean="0">
                <a:ea typeface="宋体" panose="02010600030101010101" pitchFamily="2" charset="-122"/>
              </a:rPr>
              <a:t>n-1</a:t>
            </a:r>
            <a:r>
              <a:rPr lang="zh-CN" altLang="en-US" sz="2400" dirty="0" smtClean="0">
                <a:ea typeface="宋体" panose="02010600030101010101" pitchFamily="2" charset="-122"/>
              </a:rPr>
              <a:t>次，移动元素次数为</a:t>
            </a:r>
            <a:r>
              <a:rPr lang="en-US" altLang="zh-CN" sz="2400" dirty="0" smtClean="0">
                <a:ea typeface="宋体" panose="02010600030101010101" pitchFamily="2" charset="-122"/>
              </a:rPr>
              <a:t>0</a:t>
            </a:r>
            <a:r>
              <a:rPr lang="zh-CN" altLang="en-US" sz="2400" dirty="0" smtClean="0">
                <a:ea typeface="宋体" panose="02010600030101010101" pitchFamily="2" charset="-122"/>
              </a:rPr>
              <a:t>；若待排序的元素为逆序，则需要进行</a:t>
            </a:r>
            <a:r>
              <a:rPr lang="en-US" altLang="zh-CN" sz="2400" dirty="0" smtClean="0">
                <a:ea typeface="宋体" panose="02010600030101010101" pitchFamily="2" charset="-122"/>
              </a:rPr>
              <a:t>n-1</a:t>
            </a:r>
            <a:r>
              <a:rPr lang="zh-CN" altLang="en-US" sz="2400" dirty="0" smtClean="0">
                <a:ea typeface="宋体" panose="02010600030101010101" pitchFamily="2" charset="-122"/>
              </a:rPr>
              <a:t>趟排序，比较次数为                      ，移动次数为                       ，因此时间复杂度为</a:t>
            </a:r>
            <a:endParaRPr lang="en-US" altLang="zh-CN" sz="2400" dirty="0" smtClean="0">
              <a:ea typeface="宋体" panose="02010600030101010101" pitchFamily="2" charset="-122"/>
            </a:endParaRPr>
          </a:p>
          <a:p>
            <a:pPr>
              <a:lnSpc>
                <a:spcPct val="150000"/>
              </a:lnSpc>
            </a:pPr>
            <a:r>
              <a:rPr lang="zh-CN" altLang="en-US" sz="2400" b="1" dirty="0" smtClean="0">
                <a:ea typeface="宋体" panose="02010600030101010101" pitchFamily="2" charset="-122"/>
              </a:rPr>
              <a:t>算法的空间效率：</a:t>
            </a:r>
            <a:r>
              <a:rPr lang="zh-CN" altLang="en-US" sz="2400" dirty="0">
                <a:ea typeface="宋体" panose="02010600030101010101" pitchFamily="2" charset="-122"/>
              </a:rPr>
              <a:t>空间效率很高，只需要一个附加程序单元用于交换，其空间效率</a:t>
            </a:r>
            <a:r>
              <a:rPr lang="zh-CN" altLang="en-US" sz="2400" dirty="0" smtClean="0">
                <a:ea typeface="宋体" panose="02010600030101010101" pitchFamily="2" charset="-122"/>
              </a:rPr>
              <a:t>为</a:t>
            </a:r>
            <a:endParaRPr lang="en-US" altLang="zh-CN" sz="2400" dirty="0" smtClean="0">
              <a:ea typeface="宋体" panose="02010600030101010101" pitchFamily="2" charset="-122"/>
            </a:endParaRPr>
          </a:p>
          <a:p>
            <a:pPr>
              <a:lnSpc>
                <a:spcPct val="150000"/>
              </a:lnSpc>
              <a:spcBef>
                <a:spcPts val="1200"/>
              </a:spcBef>
            </a:pPr>
            <a:r>
              <a:rPr lang="zh-CN" altLang="en-US" sz="2400" b="1" dirty="0" smtClean="0">
                <a:ea typeface="宋体" panose="02010600030101010101" pitchFamily="2" charset="-122"/>
              </a:rPr>
              <a:t>算法的稳定性：稳定</a:t>
            </a:r>
            <a:endParaRPr lang="zh-CN" altLang="en-US" sz="2400" b="1" dirty="0">
              <a:ea typeface="宋体" panose="02010600030101010101" pitchFamily="2" charset="-122"/>
            </a:endParaRPr>
          </a:p>
        </p:txBody>
      </p:sp>
      <p:sp>
        <p:nvSpPr>
          <p:cNvPr id="3" name="TextBox 2"/>
          <p:cNvSpPr txBox="1"/>
          <p:nvPr/>
        </p:nvSpPr>
        <p:spPr>
          <a:xfrm>
            <a:off x="3090252" y="908720"/>
            <a:ext cx="3497972" cy="584775"/>
          </a:xfrm>
          <a:prstGeom prst="rect">
            <a:avLst/>
          </a:prstGeom>
          <a:noFill/>
        </p:spPr>
        <p:txBody>
          <a:bodyPr wrap="square" rtlCol="0">
            <a:spAutoFit/>
          </a:bodyPr>
          <a:lstStyle/>
          <a:p>
            <a:r>
              <a:rPr lang="zh-CN" altLang="en-US" sz="3200" b="1" dirty="0" smtClean="0">
                <a:latin typeface="宋体" panose="02010600030101010101" pitchFamily="2" charset="-122"/>
                <a:ea typeface="宋体" panose="02010600030101010101" pitchFamily="2" charset="-122"/>
              </a:rPr>
              <a:t>冒泡排序效率分析</a:t>
            </a:r>
            <a:endParaRPr lang="zh-CN" altLang="en-US" sz="3200" b="1" dirty="0">
              <a:latin typeface="宋体" panose="02010600030101010101" pitchFamily="2" charset="-122"/>
              <a:ea typeface="宋体" panose="02010600030101010101" pitchFamily="2" charset="-122"/>
            </a:endParaRPr>
          </a:p>
        </p:txBody>
      </p:sp>
      <p:pic>
        <p:nvPicPr>
          <p:cNvPr id="788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2432" y="3542531"/>
            <a:ext cx="1447800" cy="390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88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3648" y="4081433"/>
            <a:ext cx="1543050" cy="438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88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97649" y="4099122"/>
            <a:ext cx="790575" cy="371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88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1374" y="5157192"/>
            <a:ext cx="676275" cy="419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04792076"/>
      </p:ext>
    </p:extLst>
  </p:cSld>
  <p:clrMapOvr>
    <a:masterClrMapping/>
  </p:clrMapOvr>
  <p:timing>
    <p:tnLst>
      <p:par>
        <p:cTn id="1" dur="indefinite" restart="never" nodeType="tmRoot"/>
      </p:par>
    </p:tnLst>
  </p:timing>
</p:sld>
</file>

<file path=ppt/theme/theme1.xml><?xml version="1.0" encoding="utf-8"?>
<a:theme xmlns:a="http://schemas.openxmlformats.org/drawingml/2006/main" name="PPT模板">
  <a:themeElements>
    <a:clrScheme name="Office">
      <a:dk1>
        <a:sysClr val="windowText" lastClr="000000"/>
      </a:dk1>
      <a:lt1>
        <a:sysClr val="window" lastClr="C7EDCC"/>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3">
      <a:majorFont>
        <a:latin typeface="Calibri"/>
        <a:ea typeface="Arial Unicode MS"/>
        <a:cs typeface=""/>
      </a:majorFont>
      <a:minorFont>
        <a:latin typeface="Calibri"/>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w="25400">
          <a:solidFill>
            <a:srgbClr val="C00000"/>
          </a:solidFill>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C7EDCC"/>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PPT模板</Template>
  <TotalTime>3893</TotalTime>
  <Words>2962</Words>
  <Application>Microsoft Office PowerPoint</Application>
  <PresentationFormat>全屏显示(4:3)</PresentationFormat>
  <Paragraphs>303</Paragraphs>
  <Slides>144</Slides>
  <Notes>0</Notes>
  <HiddenSlides>0</HiddenSlides>
  <MMClips>0</MMClips>
  <ScaleCrop>false</ScaleCrop>
  <HeadingPairs>
    <vt:vector size="4" baseType="variant">
      <vt:variant>
        <vt:lpstr>主题</vt:lpstr>
      </vt:variant>
      <vt:variant>
        <vt:i4>1</vt:i4>
      </vt:variant>
      <vt:variant>
        <vt:lpstr>幻灯片标题</vt:lpstr>
      </vt:variant>
      <vt:variant>
        <vt:i4>144</vt:i4>
      </vt:variant>
    </vt:vector>
  </HeadingPairs>
  <TitlesOfParts>
    <vt:vector size="145" baseType="lpstr">
      <vt:lpstr>PPT模板</vt:lpstr>
      <vt:lpstr>数据结构-排序算法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常用的内部排序</vt:lpstr>
      <vt:lpstr>常用的内部排序</vt:lpstr>
      <vt:lpstr>PowerPoint 演示文稿</vt:lpstr>
      <vt:lpstr>PowerPoint 演示文稿</vt:lpstr>
      <vt:lpstr>PowerPoint 演示文稿</vt:lpstr>
      <vt:lpstr>PowerPoint 演示文稿</vt:lpstr>
      <vt:lpstr>常用的内部排序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常用的内部排序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常用的内部排序</vt:lpstr>
      <vt:lpstr>PowerPoint 演示文稿</vt:lpstr>
      <vt:lpstr>PowerPoint 演示文稿</vt:lpstr>
      <vt:lpstr>常用的内部排序</vt:lpstr>
      <vt:lpstr>PowerPoint 演示文稿</vt:lpstr>
      <vt:lpstr>PowerPoint 演示文稿</vt:lpstr>
      <vt:lpstr>PowerPoint 演示文稿</vt:lpstr>
      <vt:lpstr>常用的内部排序</vt:lpstr>
      <vt:lpstr>PowerPoint 演示文稿</vt:lpstr>
      <vt:lpstr>常用的内部排序</vt:lpstr>
      <vt:lpstr>PowerPoint 演示文稿</vt:lpstr>
      <vt:lpstr>PowerPoint 演示文稿</vt:lpstr>
      <vt:lpstr>PowerPoint 演示文稿</vt:lpstr>
      <vt:lpstr>常用的内部排序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常用的内部排序</vt:lpstr>
      <vt:lpstr>PowerPoint 演示文稿</vt:lpstr>
      <vt:lpstr>PowerPoint 演示文稿</vt:lpstr>
      <vt:lpstr>PowerPoint 演示文稿</vt:lpstr>
      <vt:lpstr>常用的内部排序</vt:lpstr>
      <vt:lpstr>基数排序</vt:lpstr>
      <vt:lpstr>PowerPoint 演示文稿</vt:lpstr>
      <vt:lpstr>PowerPoint 演示文稿</vt:lpstr>
      <vt:lpstr>PowerPoint 演示文稿</vt:lpstr>
      <vt:lpstr>PowerPoint 演示文稿</vt:lpstr>
      <vt:lpstr>PowerPoint 演示文稿</vt:lpstr>
      <vt:lpstr>数组排序</vt:lpstr>
      <vt:lpstr>PowerPoint 演示文稿</vt:lpstr>
      <vt:lpstr>PowerPoint 演示文稿</vt:lpstr>
      <vt:lpstr>PowerPoint 演示文稿</vt:lpstr>
    </vt:vector>
  </TitlesOfParts>
  <Company>WwW.YlmF.CoM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petrelsky5</dc:creator>
  <cp:lastModifiedBy>shkstart</cp:lastModifiedBy>
  <cp:revision>544</cp:revision>
  <dcterms:created xsi:type="dcterms:W3CDTF">2012-08-05T14:09:30Z</dcterms:created>
  <dcterms:modified xsi:type="dcterms:W3CDTF">2013-12-05T05:15:24Z</dcterms:modified>
</cp:coreProperties>
</file>